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97" autoAdjust="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7AC59-A6C7-4283-BE7F-379A6FCE0C58}" type="datetimeFigureOut">
              <a:rPr lang="en-US" smtClean="0"/>
              <a:pPr/>
              <a:t>8/21/2012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F5C25-7A35-4298-8886-3F48E30D9E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Liebe Besucherinnen, liebe Besucher,</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seit über 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Genießen 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Meerwasserpool oder genießen Sie die gemütliche Atmosphäre in unserem Grillhaus mit angeschlossener Bar, die ausschließlich unseren Gästen vorbehalten ist.</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Wir freuen uns schon auf Ihr Kommen!</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Ihre Familie Kosana &amp; Eduard Kleiner</a:t>
            </a:r>
          </a:p>
          <a:p>
            <a:endParaRPr lang="en-US" dirty="0"/>
          </a:p>
        </p:txBody>
      </p:sp>
      <p:sp>
        <p:nvSpPr>
          <p:cNvPr id="4" name="Slide Number Placeholder 3"/>
          <p:cNvSpPr>
            <a:spLocks noGrp="1"/>
          </p:cNvSpPr>
          <p:nvPr>
            <p:ph type="sldNum" sz="quarter" idx="10"/>
          </p:nvPr>
        </p:nvSpPr>
        <p:spPr/>
        <p:txBody>
          <a:bodyPr/>
          <a:lstStyle/>
          <a:p>
            <a:fld id="{5EFF5C25-7A35-4298-8886-3F48E30D9ED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D43ED-3079-4265-820C-A12E6EFA06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43ED-3079-4265-820C-A12E6EFA06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43ED-3079-4265-820C-A12E6EFA06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D43ED-3079-4265-820C-A12E6EFA06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D43ED-3079-4265-820C-A12E6EFA06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D43ED-3079-4265-820C-A12E6EFA0671}"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D43ED-3079-4265-820C-A12E6EFA0671}" type="datetimeFigureOut">
              <a:rPr lang="en-US" smtClean="0"/>
              <a:pPr/>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D43ED-3079-4265-820C-A12E6EFA0671}" type="datetimeFigureOut">
              <a:rPr lang="en-US" smtClean="0"/>
              <a:pPr/>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D43ED-3079-4265-820C-A12E6EFA0671}" type="datetimeFigureOut">
              <a:rPr lang="en-US" smtClean="0"/>
              <a:pPr/>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43ED-3079-4265-820C-A12E6EFA0671}"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43ED-3079-4265-820C-A12E6EFA0671}"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03596-A539-4524-9A6C-EDAAAA9443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D43ED-3079-4265-820C-A12E6EFA0671}" type="datetimeFigureOut">
              <a:rPr lang="en-US" smtClean="0"/>
              <a:pPr/>
              <a:t>8/21/2012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03596-A539-4524-9A6C-EDAAAA9443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7.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3.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9.png"/><Relationship Id="rId5" Type="http://schemas.openxmlformats.org/officeDocument/2006/relationships/image" Target="../media/image4.pn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pic>
        <p:nvPicPr>
          <p:cNvPr id="1027" name="Picture 3"/>
          <p:cNvPicPr>
            <a:picLocks noChangeAspect="1" noChangeArrowheads="1"/>
          </p:cNvPicPr>
          <p:nvPr/>
        </p:nvPicPr>
        <p:blipFill>
          <a:blip r:embed="rId2" cstate="print"/>
          <a:srcRect/>
          <a:stretch>
            <a:fillRect/>
          </a:stretch>
        </p:blipFill>
        <p:spPr bwMode="auto">
          <a:xfrm>
            <a:off x="2483768" y="1916832"/>
            <a:ext cx="6519577" cy="3888432"/>
          </a:xfrm>
          <a:prstGeom prst="rect">
            <a:avLst/>
          </a:prstGeom>
          <a:noFill/>
          <a:ln w="9525">
            <a:noFill/>
            <a:miter lim="800000"/>
            <a:headEnd/>
            <a:tailEnd/>
          </a:ln>
        </p:spPr>
      </p:pic>
      <p:sp>
        <p:nvSpPr>
          <p:cNvPr id="7" name="TextBox 6"/>
          <p:cNvSpPr txBox="1"/>
          <p:nvPr/>
        </p:nvSpPr>
        <p:spPr>
          <a:xfrm>
            <a:off x="2483768" y="1556792"/>
            <a:ext cx="6480720" cy="276999"/>
          </a:xfrm>
          <a:prstGeom prst="rect">
            <a:avLst/>
          </a:prstGeom>
          <a:noFill/>
        </p:spPr>
        <p:txBody>
          <a:bodyPr wrap="square" rtlCol="0">
            <a:spAutoFit/>
          </a:bodyPr>
          <a:lstStyle/>
          <a:p>
            <a:r>
              <a:rPr lang="de-DE" sz="1200" u="sng" dirty="0" smtClean="0">
                <a:solidFill>
                  <a:schemeClr val="bg2">
                    <a:lumMod val="90000"/>
                  </a:schemeClr>
                </a:solidFill>
                <a:latin typeface="Arial" pitchFamily="34" charset="0"/>
                <a:cs typeface="Arial" pitchFamily="34" charset="0"/>
              </a:rPr>
              <a:t>Home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Unser Motto</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Villa Kleiner</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Appartments</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Anfahrt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Impressionen</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Kontakte</a:t>
            </a:r>
            <a:endParaRPr lang="en-US" sz="1200" u="sng" dirty="0">
              <a:solidFill>
                <a:schemeClr val="bg2">
                  <a:lumMod val="90000"/>
                </a:schemeClr>
              </a:solidFill>
              <a:latin typeface="Arial" pitchFamily="34" charset="0"/>
              <a:cs typeface="Arial" pitchFamily="34" charset="0"/>
            </a:endParaRPr>
          </a:p>
        </p:txBody>
      </p:sp>
      <p:grpSp>
        <p:nvGrpSpPr>
          <p:cNvPr id="1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4" name="Rectangle 13"/>
          <p:cNvSpPr/>
          <p:nvPr/>
        </p:nvSpPr>
        <p:spPr>
          <a:xfrm>
            <a:off x="1204912" y="5949279"/>
            <a:ext cx="7939088" cy="646331"/>
          </a:xfrm>
          <a:prstGeom prst="rect">
            <a:avLst/>
          </a:prstGeom>
        </p:spPr>
        <p:txBody>
          <a:bodyPr wrap="square">
            <a:spAutoFit/>
          </a:bodyPr>
          <a:lstStyle/>
          <a:p>
            <a:pPr lvl="0"/>
            <a:r>
              <a:rPr lang="en-US" dirty="0">
                <a:solidFill>
                  <a:srgbClr val="EEECE1">
                    <a:lumMod val="90000"/>
                  </a:srgbClr>
                </a:solidFill>
              </a:rPr>
              <a:t>http://www.tripadvisor.co.uk/Hotel_Review-g608717-d1124046-Reviews-Villa_Kleiner-Moscenicka_Draga_Primorje_Gorski_Kotar_County.html</a:t>
            </a:r>
          </a:p>
        </p:txBody>
      </p:sp>
      <p:pic>
        <p:nvPicPr>
          <p:cNvPr id="1032" name="Picture 8"/>
          <p:cNvPicPr>
            <a:picLocks noChangeAspect="1" noChangeArrowheads="1"/>
          </p:cNvPicPr>
          <p:nvPr/>
        </p:nvPicPr>
        <p:blipFill>
          <a:blip r:embed="rId7" cstate="print"/>
          <a:srcRect/>
          <a:stretch>
            <a:fillRect/>
          </a:stretch>
        </p:blipFill>
        <p:spPr bwMode="auto">
          <a:xfrm>
            <a:off x="251520" y="5517232"/>
            <a:ext cx="1524000" cy="381000"/>
          </a:xfrm>
          <a:prstGeom prst="rect">
            <a:avLst/>
          </a:prstGeom>
          <a:noFill/>
          <a:ln w="9525">
            <a:noFill/>
            <a:miter lim="800000"/>
            <a:headEnd/>
            <a:tailEnd/>
          </a:ln>
        </p:spPr>
      </p:pic>
      <p:sp>
        <p:nvSpPr>
          <p:cNvPr id="17" name="Rectangle 16"/>
          <p:cNvSpPr/>
          <p:nvPr/>
        </p:nvSpPr>
        <p:spPr>
          <a:xfrm>
            <a:off x="179512" y="1988840"/>
            <a:ext cx="2160240" cy="3096344"/>
          </a:xfrm>
          <a:prstGeom prst="rect">
            <a:avLst/>
          </a:prstGeom>
          <a:solidFill>
            <a:schemeClr val="tx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18" name="TextBox 17"/>
          <p:cNvSpPr txBox="1"/>
          <p:nvPr/>
        </p:nvSpPr>
        <p:spPr>
          <a:xfrm>
            <a:off x="179512" y="1916832"/>
            <a:ext cx="2016224" cy="923330"/>
          </a:xfrm>
          <a:prstGeom prst="rect">
            <a:avLst/>
          </a:prstGeom>
          <a:noFill/>
        </p:spPr>
        <p:txBody>
          <a:bodyPr wrap="square" rtlCol="0">
            <a:spAutoFit/>
          </a:bodyPr>
          <a:lstStyle/>
          <a:p>
            <a:r>
              <a:rPr lang="de-DE" dirty="0" smtClean="0">
                <a:solidFill>
                  <a:schemeClr val="bg2">
                    <a:lumMod val="90000"/>
                  </a:schemeClr>
                </a:solidFill>
              </a:rPr>
              <a:t>Platz für besondere Angebote oder Events im Ort</a:t>
            </a:r>
            <a:endParaRPr lang="en-US" dirty="0">
              <a:solidFill>
                <a:schemeClr val="bg2">
                  <a:lumMod val="9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Appartment 25</a:t>
            </a:r>
            <a:endParaRPr lang="de-DE" sz="2400" dirty="0" smtClean="0">
              <a:solidFill>
                <a:schemeClr val="bg2">
                  <a:lumMod val="90000"/>
                </a:schemeClr>
              </a:solidFill>
              <a:latin typeface="Arial" pitchFamily="34" charset="0"/>
              <a:cs typeface="Arial" pitchFamily="34" charset="0"/>
            </a:endParaRP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4" name="TextBox 13"/>
          <p:cNvSpPr txBox="1"/>
          <p:nvPr/>
        </p:nvSpPr>
        <p:spPr>
          <a:xfrm>
            <a:off x="4932040" y="2924944"/>
            <a:ext cx="4211960" cy="1600438"/>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Das Apartment liegt in der ersten Etage mit seitlichem Blick auf das Meer. </a:t>
            </a:r>
            <a:r>
              <a:rPr lang="de-DE" sz="1400" dirty="0" smtClean="0">
                <a:solidFill>
                  <a:schemeClr val="bg2">
                    <a:lumMod val="90000"/>
                  </a:schemeClr>
                </a:solidFill>
                <a:latin typeface="Arial" pitchFamily="34" charset="0"/>
                <a:cs typeface="Arial" pitchFamily="34" charset="0"/>
              </a:rPr>
              <a:t>Die</a:t>
            </a:r>
            <a:r>
              <a:rPr lang="de-DE" sz="1400" dirty="0" smtClean="0">
                <a:solidFill>
                  <a:schemeClr val="bg2">
                    <a:lumMod val="90000"/>
                  </a:schemeClr>
                </a:solidFill>
                <a:latin typeface="Arial" pitchFamily="34" charset="0"/>
                <a:cs typeface="Arial" pitchFamily="34" charset="0"/>
              </a:rPr>
              <a:t> Kochnische ist </a:t>
            </a:r>
            <a:r>
              <a:rPr lang="de-DE" sz="1400" dirty="0" smtClean="0">
                <a:solidFill>
                  <a:schemeClr val="bg2">
                    <a:lumMod val="90000"/>
                  </a:schemeClr>
                </a:solidFill>
                <a:latin typeface="Arial" pitchFamily="34" charset="0"/>
                <a:cs typeface="Arial" pitchFamily="34" charset="0"/>
              </a:rPr>
              <a:t>komplet ausgestattet und </a:t>
            </a:r>
            <a:r>
              <a:rPr lang="de-DE" sz="1400" dirty="0" smtClean="0">
                <a:solidFill>
                  <a:schemeClr val="bg2">
                    <a:lumMod val="90000"/>
                  </a:schemeClr>
                </a:solidFill>
                <a:latin typeface="Arial" pitchFamily="34" charset="0"/>
                <a:cs typeface="Arial" pitchFamily="34" charset="0"/>
              </a:rPr>
              <a:t>hat </a:t>
            </a:r>
            <a:r>
              <a:rPr lang="de-DE" sz="1400" dirty="0" smtClean="0">
                <a:solidFill>
                  <a:schemeClr val="bg2">
                    <a:lumMod val="90000"/>
                  </a:schemeClr>
                </a:solidFill>
                <a:latin typeface="Arial" pitchFamily="34" charset="0"/>
                <a:cs typeface="Arial" pitchFamily="34" charset="0"/>
              </a:rPr>
              <a:t>eine </a:t>
            </a:r>
            <a:r>
              <a:rPr lang="de-DE" sz="1400" dirty="0" smtClean="0">
                <a:solidFill>
                  <a:schemeClr val="bg2">
                    <a:lumMod val="90000"/>
                  </a:schemeClr>
                </a:solidFill>
                <a:latin typeface="Arial" pitchFamily="34" charset="0"/>
                <a:cs typeface="Arial" pitchFamily="34" charset="0"/>
              </a:rPr>
              <a:t>Kaffeemaschine</a:t>
            </a:r>
            <a:endParaRPr lang="de-DE" sz="1400" dirty="0" smtClean="0">
              <a:solidFill>
                <a:schemeClr val="bg2">
                  <a:lumMod val="90000"/>
                </a:schemeClr>
              </a:solidFill>
              <a:latin typeface="Arial" pitchFamily="34" charset="0"/>
              <a:cs typeface="Arial" pitchFamily="34" charset="0"/>
            </a:endParaRPr>
          </a:p>
          <a:p>
            <a:r>
              <a:rPr lang="de-DE" sz="1400" dirty="0" smtClean="0">
                <a:solidFill>
                  <a:schemeClr val="bg2">
                    <a:lumMod val="90000"/>
                  </a:schemeClr>
                </a:solidFill>
                <a:latin typeface="Arial" pitchFamily="34" charset="0"/>
                <a:cs typeface="Arial" pitchFamily="34" charset="0"/>
              </a:rPr>
              <a:t>Das </a:t>
            </a:r>
            <a:r>
              <a:rPr lang="de-DE" sz="1400" dirty="0" smtClean="0">
                <a:solidFill>
                  <a:schemeClr val="bg2">
                    <a:lumMod val="90000"/>
                  </a:schemeClr>
                </a:solidFill>
                <a:latin typeface="Arial" pitchFamily="34" charset="0"/>
                <a:cs typeface="Arial" pitchFamily="34" charset="0"/>
              </a:rPr>
              <a:t>Appartment verfügt </a:t>
            </a:r>
            <a:r>
              <a:rPr lang="de-DE" sz="1400" dirty="0" smtClean="0">
                <a:solidFill>
                  <a:schemeClr val="bg2">
                    <a:lumMod val="90000"/>
                  </a:schemeClr>
                </a:solidFill>
                <a:latin typeface="Arial" pitchFamily="34" charset="0"/>
                <a:cs typeface="Arial" pitchFamily="34" charset="0"/>
              </a:rPr>
              <a:t>über einen Fernseher (</a:t>
            </a:r>
            <a:r>
              <a:rPr lang="de-DE" sz="1400" dirty="0" smtClean="0">
                <a:solidFill>
                  <a:schemeClr val="bg2">
                    <a:lumMod val="90000"/>
                  </a:schemeClr>
                </a:solidFill>
                <a:latin typeface="Arial" pitchFamily="34" charset="0"/>
                <a:cs typeface="Arial" pitchFamily="34" charset="0"/>
              </a:rPr>
              <a:t>SAT), einer Sitzecke und einem Balkon. Es </a:t>
            </a:r>
            <a:r>
              <a:rPr lang="de-DE" sz="1400" dirty="0" smtClean="0">
                <a:solidFill>
                  <a:schemeClr val="bg2">
                    <a:lumMod val="90000"/>
                  </a:schemeClr>
                </a:solidFill>
                <a:latin typeface="Arial" pitchFamily="34" charset="0"/>
                <a:cs typeface="Arial" pitchFamily="34" charset="0"/>
              </a:rPr>
              <a:t>wird jeden Tag sauber gemacht und besonderen Wert legen wir auf gute Betten und Bettwäsche.</a:t>
            </a:r>
            <a:endParaRPr lang="de-DE" sz="1400" dirty="0">
              <a:solidFill>
                <a:schemeClr val="bg2">
                  <a:lumMod val="90000"/>
                </a:schemeClr>
              </a:solidFill>
              <a:latin typeface="Arial" pitchFamily="34" charset="0"/>
              <a:cs typeface="Arial" pitchFamily="34" charset="0"/>
            </a:endParaRPr>
          </a:p>
        </p:txBody>
      </p:sp>
      <p:pic>
        <p:nvPicPr>
          <p:cNvPr id="6146" name="Picture 2"/>
          <p:cNvPicPr>
            <a:picLocks noChangeAspect="1" noChangeArrowheads="1"/>
          </p:cNvPicPr>
          <p:nvPr/>
        </p:nvPicPr>
        <p:blipFill>
          <a:blip r:embed="rId7" cstate="print"/>
          <a:srcRect/>
          <a:stretch>
            <a:fillRect/>
          </a:stretch>
        </p:blipFill>
        <p:spPr bwMode="auto">
          <a:xfrm>
            <a:off x="107504" y="2996952"/>
            <a:ext cx="2136480" cy="1430679"/>
          </a:xfrm>
          <a:prstGeom prst="rect">
            <a:avLst/>
          </a:prstGeom>
          <a:noFill/>
          <a:ln w="9525">
            <a:noFill/>
            <a:miter lim="800000"/>
            <a:headEnd/>
            <a:tailEnd/>
          </a:ln>
        </p:spPr>
      </p:pic>
      <p:pic>
        <p:nvPicPr>
          <p:cNvPr id="6147" name="Picture 3"/>
          <p:cNvPicPr>
            <a:picLocks noChangeAspect="1" noChangeArrowheads="1"/>
          </p:cNvPicPr>
          <p:nvPr/>
        </p:nvPicPr>
        <p:blipFill>
          <a:blip r:embed="rId8" cstate="print"/>
          <a:srcRect/>
          <a:stretch>
            <a:fillRect/>
          </a:stretch>
        </p:blipFill>
        <p:spPr bwMode="auto">
          <a:xfrm>
            <a:off x="2411760" y="2996952"/>
            <a:ext cx="1742737" cy="2637656"/>
          </a:xfrm>
          <a:prstGeom prst="rect">
            <a:avLst/>
          </a:prstGeom>
          <a:noFill/>
          <a:ln w="9525">
            <a:noFill/>
            <a:miter lim="800000"/>
            <a:headEnd/>
            <a:tailEnd/>
          </a:ln>
        </p:spPr>
      </p:pic>
      <p:pic>
        <p:nvPicPr>
          <p:cNvPr id="6148" name="Picture 4"/>
          <p:cNvPicPr>
            <a:picLocks noChangeAspect="1" noChangeArrowheads="1"/>
          </p:cNvPicPr>
          <p:nvPr/>
        </p:nvPicPr>
        <p:blipFill>
          <a:blip r:embed="rId9" cstate="print"/>
          <a:srcRect/>
          <a:stretch>
            <a:fillRect/>
          </a:stretch>
        </p:blipFill>
        <p:spPr bwMode="auto">
          <a:xfrm>
            <a:off x="4427984" y="4653136"/>
            <a:ext cx="2653372" cy="178879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Appartment 31/32</a:t>
            </a:r>
            <a:endParaRPr lang="de-DE" sz="2400" dirty="0" smtClean="0">
              <a:solidFill>
                <a:schemeClr val="bg2">
                  <a:lumMod val="90000"/>
                </a:schemeClr>
              </a:solidFill>
              <a:latin typeface="Arial" pitchFamily="34" charset="0"/>
              <a:cs typeface="Arial" pitchFamily="34" charset="0"/>
            </a:endParaRP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4" name="TextBox 13"/>
          <p:cNvSpPr txBox="1"/>
          <p:nvPr/>
        </p:nvSpPr>
        <p:spPr>
          <a:xfrm>
            <a:off x="4932040" y="2924944"/>
            <a:ext cx="4211960" cy="1600438"/>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Die Apartments liegen in der zweiten Etage mit seitlichem Blick auf das Meer. </a:t>
            </a:r>
            <a:r>
              <a:rPr lang="de-DE" sz="1400" dirty="0" smtClean="0">
                <a:solidFill>
                  <a:schemeClr val="bg2">
                    <a:lumMod val="90000"/>
                  </a:schemeClr>
                </a:solidFill>
                <a:latin typeface="Arial" pitchFamily="34" charset="0"/>
                <a:cs typeface="Arial" pitchFamily="34" charset="0"/>
              </a:rPr>
              <a:t>Die</a:t>
            </a:r>
            <a:r>
              <a:rPr lang="de-DE" sz="1400" dirty="0" smtClean="0">
                <a:solidFill>
                  <a:schemeClr val="bg2">
                    <a:lumMod val="90000"/>
                  </a:schemeClr>
                </a:solidFill>
                <a:latin typeface="Arial" pitchFamily="34" charset="0"/>
                <a:cs typeface="Arial" pitchFamily="34" charset="0"/>
              </a:rPr>
              <a:t> Kochnische ist </a:t>
            </a:r>
            <a:r>
              <a:rPr lang="de-DE" sz="1400" dirty="0" smtClean="0">
                <a:solidFill>
                  <a:schemeClr val="bg2">
                    <a:lumMod val="90000"/>
                  </a:schemeClr>
                </a:solidFill>
                <a:latin typeface="Arial" pitchFamily="34" charset="0"/>
                <a:cs typeface="Arial" pitchFamily="34" charset="0"/>
              </a:rPr>
              <a:t>komplet ausgestattet und </a:t>
            </a:r>
            <a:r>
              <a:rPr lang="de-DE" sz="1400" dirty="0" smtClean="0">
                <a:solidFill>
                  <a:schemeClr val="bg2">
                    <a:lumMod val="90000"/>
                  </a:schemeClr>
                </a:solidFill>
                <a:latin typeface="Arial" pitchFamily="34" charset="0"/>
                <a:cs typeface="Arial" pitchFamily="34" charset="0"/>
              </a:rPr>
              <a:t>hat </a:t>
            </a:r>
            <a:r>
              <a:rPr lang="de-DE" sz="1400" dirty="0" smtClean="0">
                <a:solidFill>
                  <a:schemeClr val="bg2">
                    <a:lumMod val="90000"/>
                  </a:schemeClr>
                </a:solidFill>
                <a:latin typeface="Arial" pitchFamily="34" charset="0"/>
                <a:cs typeface="Arial" pitchFamily="34" charset="0"/>
              </a:rPr>
              <a:t>eine </a:t>
            </a:r>
            <a:r>
              <a:rPr lang="de-DE" sz="1400" dirty="0" smtClean="0">
                <a:solidFill>
                  <a:schemeClr val="bg2">
                    <a:lumMod val="90000"/>
                  </a:schemeClr>
                </a:solidFill>
                <a:latin typeface="Arial" pitchFamily="34" charset="0"/>
                <a:cs typeface="Arial" pitchFamily="34" charset="0"/>
              </a:rPr>
              <a:t>Kaffeemaschine</a:t>
            </a:r>
            <a:endParaRPr lang="de-DE" sz="1400" dirty="0" smtClean="0">
              <a:solidFill>
                <a:schemeClr val="bg2">
                  <a:lumMod val="90000"/>
                </a:schemeClr>
              </a:solidFill>
              <a:latin typeface="Arial" pitchFamily="34" charset="0"/>
              <a:cs typeface="Arial" pitchFamily="34" charset="0"/>
            </a:endParaRPr>
          </a:p>
          <a:p>
            <a:r>
              <a:rPr lang="de-DE" sz="1400" dirty="0" smtClean="0">
                <a:solidFill>
                  <a:schemeClr val="bg2">
                    <a:lumMod val="90000"/>
                  </a:schemeClr>
                </a:solidFill>
                <a:latin typeface="Arial" pitchFamily="34" charset="0"/>
                <a:cs typeface="Arial" pitchFamily="34" charset="0"/>
              </a:rPr>
              <a:t>Die </a:t>
            </a:r>
            <a:r>
              <a:rPr lang="de-DE" sz="1400" dirty="0" smtClean="0">
                <a:solidFill>
                  <a:schemeClr val="bg2">
                    <a:lumMod val="90000"/>
                  </a:schemeClr>
                </a:solidFill>
                <a:latin typeface="Arial" pitchFamily="34" charset="0"/>
                <a:cs typeface="Arial" pitchFamily="34" charset="0"/>
              </a:rPr>
              <a:t>Appartments verfügen </a:t>
            </a:r>
            <a:r>
              <a:rPr lang="de-DE" sz="1400" dirty="0" smtClean="0">
                <a:solidFill>
                  <a:schemeClr val="bg2">
                    <a:lumMod val="90000"/>
                  </a:schemeClr>
                </a:solidFill>
                <a:latin typeface="Arial" pitchFamily="34" charset="0"/>
                <a:cs typeface="Arial" pitchFamily="34" charset="0"/>
              </a:rPr>
              <a:t>über einen Fernseher (</a:t>
            </a:r>
            <a:r>
              <a:rPr lang="de-DE" sz="1400" dirty="0" smtClean="0">
                <a:solidFill>
                  <a:schemeClr val="bg2">
                    <a:lumMod val="90000"/>
                  </a:schemeClr>
                </a:solidFill>
                <a:latin typeface="Arial" pitchFamily="34" charset="0"/>
                <a:cs typeface="Arial" pitchFamily="34" charset="0"/>
              </a:rPr>
              <a:t>SAT), einer Sitzecke und einem Balkon. Es </a:t>
            </a:r>
            <a:r>
              <a:rPr lang="de-DE" sz="1400" dirty="0" smtClean="0">
                <a:solidFill>
                  <a:schemeClr val="bg2">
                    <a:lumMod val="90000"/>
                  </a:schemeClr>
                </a:solidFill>
                <a:latin typeface="Arial" pitchFamily="34" charset="0"/>
                <a:cs typeface="Arial" pitchFamily="34" charset="0"/>
              </a:rPr>
              <a:t>wird jeden Tag sauber gemacht und besonderen Wert legen wir auf gute Betten und Bettwäsche.</a:t>
            </a:r>
            <a:endParaRPr lang="de-DE" sz="1400" dirty="0">
              <a:solidFill>
                <a:schemeClr val="bg2">
                  <a:lumMod val="90000"/>
                </a:schemeClr>
              </a:solidFill>
              <a:latin typeface="Arial" pitchFamily="34" charset="0"/>
              <a:cs typeface="Arial" pitchFamily="34" charset="0"/>
            </a:endParaRPr>
          </a:p>
        </p:txBody>
      </p:sp>
      <p:pic>
        <p:nvPicPr>
          <p:cNvPr id="7170" name="Picture 2"/>
          <p:cNvPicPr>
            <a:picLocks noChangeAspect="1" noChangeArrowheads="1"/>
          </p:cNvPicPr>
          <p:nvPr/>
        </p:nvPicPr>
        <p:blipFill>
          <a:blip r:embed="rId7" cstate="print"/>
          <a:srcRect/>
          <a:stretch>
            <a:fillRect/>
          </a:stretch>
        </p:blipFill>
        <p:spPr bwMode="auto">
          <a:xfrm>
            <a:off x="107503" y="2636912"/>
            <a:ext cx="2454213" cy="1656184"/>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2771800" y="2636912"/>
            <a:ext cx="1568487" cy="2344862"/>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107503" y="4509120"/>
            <a:ext cx="2609803" cy="1728192"/>
          </a:xfrm>
          <a:prstGeom prst="rect">
            <a:avLst/>
          </a:prstGeom>
          <a:noFill/>
          <a:ln w="9525">
            <a:noFill/>
            <a:miter lim="800000"/>
            <a:headEnd/>
            <a:tailEnd/>
          </a:ln>
        </p:spPr>
      </p:pic>
      <p:pic>
        <p:nvPicPr>
          <p:cNvPr id="7173" name="Picture 5"/>
          <p:cNvPicPr>
            <a:picLocks noChangeAspect="1" noChangeArrowheads="1"/>
          </p:cNvPicPr>
          <p:nvPr/>
        </p:nvPicPr>
        <p:blipFill>
          <a:blip r:embed="rId10" cstate="print"/>
          <a:srcRect/>
          <a:stretch>
            <a:fillRect/>
          </a:stretch>
        </p:blipFill>
        <p:spPr bwMode="auto">
          <a:xfrm>
            <a:off x="2987824" y="5157192"/>
            <a:ext cx="2114550" cy="1419225"/>
          </a:xfrm>
          <a:prstGeom prst="rect">
            <a:avLst/>
          </a:prstGeom>
          <a:noFill/>
          <a:ln w="9525">
            <a:noFill/>
            <a:miter lim="800000"/>
            <a:headEnd/>
            <a:tailEnd/>
          </a:ln>
        </p:spPr>
      </p:pic>
      <p:pic>
        <p:nvPicPr>
          <p:cNvPr id="7174" name="Picture 6"/>
          <p:cNvPicPr>
            <a:picLocks noChangeAspect="1" noChangeArrowheads="1"/>
          </p:cNvPicPr>
          <p:nvPr/>
        </p:nvPicPr>
        <p:blipFill>
          <a:blip r:embed="rId11" cstate="print"/>
          <a:srcRect/>
          <a:stretch>
            <a:fillRect/>
          </a:stretch>
        </p:blipFill>
        <p:spPr bwMode="auto">
          <a:xfrm>
            <a:off x="5436096" y="4941168"/>
            <a:ext cx="2220767" cy="15055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sp>
        <p:nvSpPr>
          <p:cNvPr id="7" name="TextBox 6"/>
          <p:cNvSpPr txBox="1"/>
          <p:nvPr/>
        </p:nvSpPr>
        <p:spPr>
          <a:xfrm>
            <a:off x="251520" y="1268760"/>
            <a:ext cx="8712968" cy="276999"/>
          </a:xfrm>
          <a:prstGeom prst="rect">
            <a:avLst/>
          </a:prstGeom>
          <a:noFill/>
        </p:spPr>
        <p:txBody>
          <a:bodyPr wrap="square" rtlCol="0">
            <a:spAutoFit/>
          </a:bodyPr>
          <a:lstStyle/>
          <a:p>
            <a:pPr algn="ctr"/>
            <a:r>
              <a:rPr lang="de-DE" sz="1200" u="sng" dirty="0" smtClean="0">
                <a:solidFill>
                  <a:schemeClr val="bg2">
                    <a:lumMod val="90000"/>
                  </a:schemeClr>
                </a:solidFill>
                <a:latin typeface="Arial" pitchFamily="34" charset="0"/>
                <a:cs typeface="Arial" pitchFamily="34" charset="0"/>
              </a:rPr>
              <a:t>Home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Unser Motto</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Villa Kleiner</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Appartments</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Anfahrt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Impressionen</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Kontakte</a:t>
            </a:r>
            <a:endParaRPr lang="en-US" sz="1200" u="sng" dirty="0">
              <a:solidFill>
                <a:schemeClr val="bg2">
                  <a:lumMod val="90000"/>
                </a:schemeClr>
              </a:solidFill>
              <a:latin typeface="Arial" pitchFamily="34" charset="0"/>
              <a:cs typeface="Arial" pitchFamily="34" charset="0"/>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Unser Motto</a:t>
            </a:r>
          </a:p>
          <a:p>
            <a:pPr algn="ctr"/>
            <a:r>
              <a:rPr lang="de-DE" sz="1600" b="1" i="1" dirty="0">
                <a:solidFill>
                  <a:schemeClr val="bg2">
                    <a:lumMod val="90000"/>
                  </a:schemeClr>
                </a:solidFill>
              </a:rPr>
              <a:t>Ankommen und Wohlfühlen - Urlaub bei </a:t>
            </a:r>
            <a:r>
              <a:rPr lang="de-DE" sz="1600" b="1" i="1" dirty="0" smtClean="0">
                <a:solidFill>
                  <a:schemeClr val="bg2">
                    <a:lumMod val="90000"/>
                  </a:schemeClr>
                </a:solidFill>
              </a:rPr>
              <a:t>Freunden</a:t>
            </a:r>
          </a:p>
        </p:txBody>
      </p:sp>
      <p:sp>
        <p:nvSpPr>
          <p:cNvPr id="19" name="TextBox 18"/>
          <p:cNvSpPr txBox="1"/>
          <p:nvPr/>
        </p:nvSpPr>
        <p:spPr>
          <a:xfrm>
            <a:off x="5220072" y="2564904"/>
            <a:ext cx="3923928" cy="4616648"/>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Liebe Besucherinnen, lieber Besucher,</a:t>
            </a:r>
          </a:p>
          <a:p>
            <a:endParaRPr lang="de-DE" sz="1400" dirty="0">
              <a:solidFill>
                <a:schemeClr val="bg2">
                  <a:lumMod val="90000"/>
                </a:schemeClr>
              </a:solidFill>
              <a:latin typeface="Arial" pitchFamily="34" charset="0"/>
              <a:cs typeface="Arial" pitchFamily="34" charset="0"/>
            </a:endParaRPr>
          </a:p>
          <a:p>
            <a:r>
              <a:rPr lang="de-DE" sz="1400" dirty="0" smtClean="0">
                <a:solidFill>
                  <a:schemeClr val="bg2">
                    <a:lumMod val="90000"/>
                  </a:schemeClr>
                </a:solidFill>
                <a:latin typeface="Arial" pitchFamily="34" charset="0"/>
                <a:cs typeface="Arial" pitchFamily="34" charset="0"/>
              </a:rPr>
              <a:t>Seit über </a:t>
            </a:r>
            <a:r>
              <a:rPr lang="de-DE" sz="1400" dirty="0">
                <a:solidFill>
                  <a:schemeClr val="bg2">
                    <a:lumMod val="90000"/>
                  </a:schemeClr>
                </a:solidFill>
                <a:latin typeface="Arial" pitchFamily="34" charset="0"/>
                <a:cs typeface="Arial" pitchFamily="34" charset="0"/>
              </a:rPr>
              <a:t>30 Jahren stehen wir mit unseren Mitarbeiterinnen und Mitarbeitern im Dienste unserer Gäste. Wir freuen uns, dass auch Sie Interesse an unserem Haus und unseren Angeboten haben. Nehmen sie sich gerne etwas Zeit und stöbern Sie durch unser Online-Angebot. Sie werden sehen: In der Villa Kleiner wird Gastfreundschaft groß geschrieben. Die familiäre Atmosphäre unseres Hauses ist für unsere Gäste der Ruhepol während ihres Aufenthaltes. „Urlaub bei Freunden – Ankommen und Wohlfühlen“ ist unser Motto</a:t>
            </a:r>
            <a:r>
              <a:rPr lang="de-DE" sz="1400" dirty="0" smtClean="0">
                <a:solidFill>
                  <a:schemeClr val="bg2">
                    <a:lumMod val="90000"/>
                  </a:schemeClr>
                </a:solidFill>
                <a:latin typeface="Arial" pitchFamily="34" charset="0"/>
                <a:cs typeface="Arial" pitchFamily="34" charset="0"/>
              </a:rPr>
              <a:t>.</a:t>
            </a:r>
          </a:p>
          <a:p>
            <a:endParaRPr lang="de-DE" sz="1400" dirty="0">
              <a:solidFill>
                <a:schemeClr val="bg2">
                  <a:lumMod val="90000"/>
                </a:schemeClr>
              </a:solidFill>
              <a:latin typeface="Arial" pitchFamily="34" charset="0"/>
              <a:cs typeface="Arial" pitchFamily="34" charset="0"/>
            </a:endParaRPr>
          </a:p>
          <a:p>
            <a:r>
              <a:rPr lang="de-DE" sz="1400" dirty="0">
                <a:solidFill>
                  <a:schemeClr val="bg2">
                    <a:lumMod val="90000"/>
                  </a:schemeClr>
                </a:solidFill>
              </a:rPr>
              <a:t>Wir freuen uns schon auf Ihr Kommen!</a:t>
            </a:r>
          </a:p>
          <a:p>
            <a:r>
              <a:rPr lang="de-DE" sz="1400" dirty="0">
                <a:solidFill>
                  <a:schemeClr val="bg2">
                    <a:lumMod val="90000"/>
                  </a:schemeClr>
                </a:solidFill>
              </a:rPr>
              <a:t> </a:t>
            </a:r>
          </a:p>
          <a:p>
            <a:r>
              <a:rPr lang="de-DE" sz="1400" dirty="0">
                <a:solidFill>
                  <a:schemeClr val="bg2">
                    <a:lumMod val="90000"/>
                  </a:schemeClr>
                </a:solidFill>
              </a:rPr>
              <a:t>Ihre Familie Kosana &amp; Eduard Kleiner</a:t>
            </a:r>
          </a:p>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pic>
        <p:nvPicPr>
          <p:cNvPr id="8194" name="Picture 2"/>
          <p:cNvPicPr>
            <a:picLocks noChangeAspect="1" noChangeArrowheads="1"/>
          </p:cNvPicPr>
          <p:nvPr/>
        </p:nvPicPr>
        <p:blipFill>
          <a:blip r:embed="rId7" cstate="print"/>
          <a:srcRect/>
          <a:stretch>
            <a:fillRect/>
          </a:stretch>
        </p:blipFill>
        <p:spPr bwMode="auto">
          <a:xfrm>
            <a:off x="107504" y="2780928"/>
            <a:ext cx="2230418" cy="1510283"/>
          </a:xfrm>
          <a:prstGeom prst="rect">
            <a:avLst/>
          </a:prstGeom>
          <a:noFill/>
          <a:ln w="9525">
            <a:noFill/>
            <a:miter lim="800000"/>
            <a:headEnd/>
            <a:tailEnd/>
          </a:ln>
        </p:spPr>
      </p:pic>
      <p:pic>
        <p:nvPicPr>
          <p:cNvPr id="8195" name="Picture 3"/>
          <p:cNvPicPr>
            <a:picLocks noChangeAspect="1" noChangeArrowheads="1"/>
          </p:cNvPicPr>
          <p:nvPr/>
        </p:nvPicPr>
        <p:blipFill>
          <a:blip r:embed="rId8" cstate="print"/>
          <a:srcRect/>
          <a:stretch>
            <a:fillRect/>
          </a:stretch>
        </p:blipFill>
        <p:spPr bwMode="auto">
          <a:xfrm>
            <a:off x="2627784" y="2780928"/>
            <a:ext cx="1846996" cy="2767385"/>
          </a:xfrm>
          <a:prstGeom prst="rect">
            <a:avLst/>
          </a:prstGeom>
          <a:noFill/>
          <a:ln w="9525">
            <a:noFill/>
            <a:miter lim="800000"/>
            <a:headEnd/>
            <a:tailEnd/>
          </a:ln>
        </p:spPr>
      </p:pic>
      <p:pic>
        <p:nvPicPr>
          <p:cNvPr id="8196" name="Picture 4"/>
          <p:cNvPicPr>
            <a:picLocks noChangeAspect="1" noChangeArrowheads="1"/>
          </p:cNvPicPr>
          <p:nvPr/>
        </p:nvPicPr>
        <p:blipFill>
          <a:blip r:embed="rId9" cstate="print"/>
          <a:srcRect/>
          <a:stretch>
            <a:fillRect/>
          </a:stretch>
        </p:blipFill>
        <p:spPr bwMode="auto">
          <a:xfrm>
            <a:off x="0" y="4869160"/>
            <a:ext cx="2498312" cy="16561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sp>
        <p:nvSpPr>
          <p:cNvPr id="7" name="TextBox 6"/>
          <p:cNvSpPr txBox="1"/>
          <p:nvPr/>
        </p:nvSpPr>
        <p:spPr>
          <a:xfrm>
            <a:off x="251520" y="1268760"/>
            <a:ext cx="8712968" cy="276999"/>
          </a:xfrm>
          <a:prstGeom prst="rect">
            <a:avLst/>
          </a:prstGeom>
          <a:noFill/>
        </p:spPr>
        <p:txBody>
          <a:bodyPr wrap="square" rtlCol="0">
            <a:spAutoFit/>
          </a:bodyPr>
          <a:lstStyle/>
          <a:p>
            <a:pPr algn="ctr"/>
            <a:r>
              <a:rPr lang="de-DE" sz="1200" u="sng" dirty="0" smtClean="0">
                <a:solidFill>
                  <a:schemeClr val="bg2">
                    <a:lumMod val="90000"/>
                  </a:schemeClr>
                </a:solidFill>
                <a:latin typeface="Arial" pitchFamily="34" charset="0"/>
                <a:cs typeface="Arial" pitchFamily="34" charset="0"/>
              </a:rPr>
              <a:t>Home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Unser Motto</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Villa Kleiner</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Appartments</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Anfahrt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Impressionen</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Kontakte</a:t>
            </a:r>
            <a:endParaRPr lang="en-US" sz="1200" u="sng" dirty="0">
              <a:solidFill>
                <a:schemeClr val="bg2">
                  <a:lumMod val="90000"/>
                </a:schemeClr>
              </a:solidFill>
              <a:latin typeface="Arial" pitchFamily="34" charset="0"/>
              <a:cs typeface="Arial" pitchFamily="34" charset="0"/>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Angebot der Villa Kleiner</a:t>
            </a: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3" name="TextBox 12"/>
          <p:cNvSpPr txBox="1"/>
          <p:nvPr/>
        </p:nvSpPr>
        <p:spPr>
          <a:xfrm>
            <a:off x="4572000" y="2852936"/>
            <a:ext cx="4572000" cy="2677656"/>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Genießen </a:t>
            </a:r>
            <a:r>
              <a:rPr lang="de-DE" sz="1400" dirty="0">
                <a:solidFill>
                  <a:schemeClr val="bg2">
                    <a:lumMod val="90000"/>
                  </a:schemeClr>
                </a:solidFill>
                <a:latin typeface="Arial" pitchFamily="34" charset="0"/>
                <a:cs typeface="Arial" pitchFamily="34" charset="0"/>
              </a:rPr>
              <a:t>Sie die schönsten Tage in angenehmer Ruhe fernab von Großstadtstress, umgeben von unberührter Natur direkt am Meer der Kvarnerbucht. Fühlen Sie sich wohl in unseren großzügigen, behaglich eingerichteten Appartements. Trainieren Sie in unserem großen Fitnessraum, genießen Sie die Entspannung eines Saunaganges mit anschließender Massage, lassen Sie die Seele baumeln auf unserer großen Sonnenterasse mit </a:t>
            </a:r>
            <a:r>
              <a:rPr lang="de-DE" sz="1400" dirty="0" smtClean="0">
                <a:solidFill>
                  <a:schemeClr val="bg2">
                    <a:lumMod val="90000"/>
                  </a:schemeClr>
                </a:solidFill>
                <a:latin typeface="Arial" pitchFamily="34" charset="0"/>
                <a:cs typeface="Arial" pitchFamily="34" charset="0"/>
              </a:rPr>
              <a:t>beheizten Meerwasserpool </a:t>
            </a:r>
            <a:r>
              <a:rPr lang="de-DE" sz="1400" dirty="0">
                <a:solidFill>
                  <a:schemeClr val="bg2">
                    <a:lumMod val="90000"/>
                  </a:schemeClr>
                </a:solidFill>
                <a:latin typeface="Arial" pitchFamily="34" charset="0"/>
                <a:cs typeface="Arial" pitchFamily="34" charset="0"/>
              </a:rPr>
              <a:t>oder genießen Sie die gemütliche Atmosphäre in unserem Grillhaus mit angeschlossener Bar, die ausschließlich unseren Gästen vorbehalten ist.</a:t>
            </a:r>
          </a:p>
        </p:txBody>
      </p:sp>
      <p:pic>
        <p:nvPicPr>
          <p:cNvPr id="9218" name="Picture 2"/>
          <p:cNvPicPr>
            <a:picLocks noChangeAspect="1" noChangeArrowheads="1"/>
          </p:cNvPicPr>
          <p:nvPr/>
        </p:nvPicPr>
        <p:blipFill>
          <a:blip r:embed="rId7" cstate="print"/>
          <a:srcRect/>
          <a:stretch>
            <a:fillRect/>
          </a:stretch>
        </p:blipFill>
        <p:spPr bwMode="auto">
          <a:xfrm>
            <a:off x="179512" y="2636912"/>
            <a:ext cx="1815815" cy="1198438"/>
          </a:xfrm>
          <a:prstGeom prst="rect">
            <a:avLst/>
          </a:prstGeom>
          <a:noFill/>
          <a:ln w="9525">
            <a:noFill/>
            <a:miter lim="800000"/>
            <a:headEnd/>
            <a:tailEnd/>
          </a:ln>
        </p:spPr>
      </p:pic>
      <p:pic>
        <p:nvPicPr>
          <p:cNvPr id="9219" name="Picture 3"/>
          <p:cNvPicPr>
            <a:picLocks noChangeAspect="1" noChangeArrowheads="1"/>
          </p:cNvPicPr>
          <p:nvPr/>
        </p:nvPicPr>
        <p:blipFill>
          <a:blip r:embed="rId8" cstate="print"/>
          <a:srcRect/>
          <a:stretch>
            <a:fillRect/>
          </a:stretch>
        </p:blipFill>
        <p:spPr bwMode="auto">
          <a:xfrm>
            <a:off x="2195736" y="2636912"/>
            <a:ext cx="1944216" cy="1441924"/>
          </a:xfrm>
          <a:prstGeom prst="rect">
            <a:avLst/>
          </a:prstGeom>
          <a:noFill/>
          <a:ln w="9525">
            <a:noFill/>
            <a:miter lim="800000"/>
            <a:headEnd/>
            <a:tailEnd/>
          </a:ln>
        </p:spPr>
      </p:pic>
      <p:pic>
        <p:nvPicPr>
          <p:cNvPr id="9220" name="Picture 4"/>
          <p:cNvPicPr>
            <a:picLocks noChangeAspect="1" noChangeArrowheads="1"/>
          </p:cNvPicPr>
          <p:nvPr/>
        </p:nvPicPr>
        <p:blipFill>
          <a:blip r:embed="rId9" cstate="print"/>
          <a:srcRect/>
          <a:stretch>
            <a:fillRect/>
          </a:stretch>
        </p:blipFill>
        <p:spPr bwMode="auto">
          <a:xfrm>
            <a:off x="0" y="4221088"/>
            <a:ext cx="2051720" cy="1395539"/>
          </a:xfrm>
          <a:prstGeom prst="rect">
            <a:avLst/>
          </a:prstGeom>
          <a:noFill/>
          <a:ln w="9525">
            <a:noFill/>
            <a:miter lim="800000"/>
            <a:headEnd/>
            <a:tailEnd/>
          </a:ln>
        </p:spPr>
      </p:pic>
      <p:pic>
        <p:nvPicPr>
          <p:cNvPr id="9221" name="Picture 5"/>
          <p:cNvPicPr>
            <a:picLocks noChangeAspect="1" noChangeArrowheads="1"/>
          </p:cNvPicPr>
          <p:nvPr/>
        </p:nvPicPr>
        <p:blipFill>
          <a:blip r:embed="rId10" cstate="print"/>
          <a:srcRect/>
          <a:stretch>
            <a:fillRect/>
          </a:stretch>
        </p:blipFill>
        <p:spPr bwMode="auto">
          <a:xfrm>
            <a:off x="2267744" y="4365104"/>
            <a:ext cx="2232248" cy="168169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sp>
        <p:nvSpPr>
          <p:cNvPr id="7" name="TextBox 6"/>
          <p:cNvSpPr txBox="1"/>
          <p:nvPr/>
        </p:nvSpPr>
        <p:spPr>
          <a:xfrm>
            <a:off x="251520" y="1268760"/>
            <a:ext cx="8712968" cy="276999"/>
          </a:xfrm>
          <a:prstGeom prst="rect">
            <a:avLst/>
          </a:prstGeom>
          <a:noFill/>
        </p:spPr>
        <p:txBody>
          <a:bodyPr wrap="square" rtlCol="0">
            <a:spAutoFit/>
          </a:bodyPr>
          <a:lstStyle/>
          <a:p>
            <a:pPr algn="ctr"/>
            <a:r>
              <a:rPr lang="de-DE" sz="1200" u="sng" dirty="0" smtClean="0">
                <a:solidFill>
                  <a:schemeClr val="bg2">
                    <a:lumMod val="90000"/>
                  </a:schemeClr>
                </a:solidFill>
                <a:latin typeface="Arial" pitchFamily="34" charset="0"/>
                <a:cs typeface="Arial" pitchFamily="34" charset="0"/>
              </a:rPr>
              <a:t>Home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Unser Motto</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Villa Kleiner</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Appartments</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Anfahrt </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Impressionen</a:t>
            </a:r>
            <a:r>
              <a:rPr lang="de-DE" sz="1200" dirty="0" smtClean="0">
                <a:solidFill>
                  <a:schemeClr val="bg2">
                    <a:lumMod val="90000"/>
                  </a:schemeClr>
                </a:solidFill>
                <a:latin typeface="Arial" pitchFamily="34" charset="0"/>
                <a:cs typeface="Arial" pitchFamily="34" charset="0"/>
              </a:rPr>
              <a:t>      </a:t>
            </a:r>
            <a:r>
              <a:rPr lang="de-DE" sz="1200" u="sng" dirty="0" smtClean="0">
                <a:solidFill>
                  <a:schemeClr val="bg2">
                    <a:lumMod val="90000"/>
                  </a:schemeClr>
                </a:solidFill>
                <a:latin typeface="Arial" pitchFamily="34" charset="0"/>
                <a:cs typeface="Arial" pitchFamily="34" charset="0"/>
              </a:rPr>
              <a:t> Kontakte</a:t>
            </a:r>
            <a:endParaRPr lang="en-US" sz="1200" u="sng" dirty="0">
              <a:solidFill>
                <a:schemeClr val="bg2">
                  <a:lumMod val="90000"/>
                </a:schemeClr>
              </a:solidFill>
              <a:latin typeface="Arial" pitchFamily="34" charset="0"/>
              <a:cs typeface="Arial" pitchFamily="34" charset="0"/>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923330"/>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Appartments</a:t>
            </a:r>
          </a:p>
          <a:p>
            <a:pPr algn="ctr"/>
            <a:r>
              <a:rPr lang="de-DE" sz="1400" dirty="0" smtClean="0">
                <a:solidFill>
                  <a:schemeClr val="bg2">
                    <a:lumMod val="90000"/>
                  </a:schemeClr>
                </a:solidFill>
                <a:latin typeface="Arial" pitchFamily="34" charset="0"/>
                <a:cs typeface="Arial" pitchFamily="34" charset="0"/>
              </a:rPr>
              <a:t>Appartment:  </a:t>
            </a:r>
            <a:r>
              <a:rPr lang="de-DE" sz="1400" u="sng" dirty="0" smtClean="0">
                <a:solidFill>
                  <a:schemeClr val="bg2">
                    <a:lumMod val="90000"/>
                  </a:schemeClr>
                </a:solidFill>
                <a:latin typeface="Arial" pitchFamily="34" charset="0"/>
                <a:cs typeface="Arial" pitchFamily="34" charset="0"/>
              </a:rPr>
              <a:t>1</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2</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3</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11</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21</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22</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23</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24</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25</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31</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32</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Laura</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Ruzmarin</a:t>
            </a:r>
            <a:r>
              <a:rPr lang="de-DE" sz="1400" dirty="0" smtClean="0">
                <a:solidFill>
                  <a:schemeClr val="bg2">
                    <a:lumMod val="90000"/>
                  </a:schemeClr>
                </a:solidFill>
                <a:latin typeface="Arial" pitchFamily="34" charset="0"/>
                <a:cs typeface="Arial" pitchFamily="34" charset="0"/>
              </a:rPr>
              <a:t>  </a:t>
            </a:r>
            <a:r>
              <a:rPr lang="de-DE" sz="1400" u="sng" dirty="0" smtClean="0">
                <a:solidFill>
                  <a:schemeClr val="bg2">
                    <a:lumMod val="90000"/>
                  </a:schemeClr>
                </a:solidFill>
                <a:latin typeface="Arial" pitchFamily="34" charset="0"/>
                <a:cs typeface="Arial" pitchFamily="34" charset="0"/>
              </a:rPr>
              <a:t>Lavanda</a:t>
            </a: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pic>
        <p:nvPicPr>
          <p:cNvPr id="19458" name="Picture 2"/>
          <p:cNvPicPr>
            <a:picLocks noChangeAspect="1" noChangeArrowheads="1"/>
          </p:cNvPicPr>
          <p:nvPr/>
        </p:nvPicPr>
        <p:blipFill>
          <a:blip r:embed="rId7" cstate="print"/>
          <a:srcRect/>
          <a:stretch>
            <a:fillRect/>
          </a:stretch>
        </p:blipFill>
        <p:spPr bwMode="auto">
          <a:xfrm>
            <a:off x="323528" y="2924944"/>
            <a:ext cx="4248150" cy="3200400"/>
          </a:xfrm>
          <a:prstGeom prst="rect">
            <a:avLst/>
          </a:prstGeom>
          <a:noFill/>
          <a:ln w="9525">
            <a:noFill/>
            <a:miter lim="800000"/>
            <a:headEnd/>
            <a:tailEnd/>
          </a:ln>
        </p:spPr>
      </p:pic>
      <p:sp>
        <p:nvSpPr>
          <p:cNvPr id="14" name="TextBox 13"/>
          <p:cNvSpPr txBox="1"/>
          <p:nvPr/>
        </p:nvSpPr>
        <p:spPr>
          <a:xfrm>
            <a:off x="4932040" y="2924944"/>
            <a:ext cx="4211960" cy="2462213"/>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Die Appartments sind alle individuel und modern eingerichtet. Alle Küchen sind komplet ausgestattet und haben eine Kaffeemaschine. Auf Wunsch werden jeden Morgen frische Brötchen gebracht, so dass das Frühstück auf dem eigenen Balkon oder Terrasse besonders gut schmeckt. Alle Appartments verfügen über einen Fernseher (SAT) und je nach größe über eine Sitzecke, auf der zusätzliche Kinder schlafen können. Es wird jeden Tag sauber gemacht und besonderen Wert legen wir auf gute Betten und Bettwäsche.</a:t>
            </a:r>
            <a:endParaRPr lang="de-DE" sz="1400" dirty="0">
              <a:solidFill>
                <a:schemeClr val="bg2">
                  <a:lumMod val="90000"/>
                </a:schemeClr>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Appartment 1/2/3</a:t>
            </a:r>
            <a:endParaRPr lang="de-DE" sz="2400" dirty="0" smtClean="0">
              <a:solidFill>
                <a:schemeClr val="bg2">
                  <a:lumMod val="90000"/>
                </a:schemeClr>
              </a:solidFill>
              <a:latin typeface="Arial" pitchFamily="34" charset="0"/>
              <a:cs typeface="Arial" pitchFamily="34" charset="0"/>
            </a:endParaRP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4" name="TextBox 13"/>
          <p:cNvSpPr txBox="1"/>
          <p:nvPr/>
        </p:nvSpPr>
        <p:spPr>
          <a:xfrm>
            <a:off x="4932040" y="2924944"/>
            <a:ext cx="4211960" cy="1600438"/>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Die Apartments liegen auf der unteren Terasse mit direktem Blick auf das Meer. </a:t>
            </a:r>
            <a:r>
              <a:rPr lang="de-DE" sz="1400" dirty="0" smtClean="0">
                <a:solidFill>
                  <a:schemeClr val="bg2">
                    <a:lumMod val="90000"/>
                  </a:schemeClr>
                </a:solidFill>
                <a:latin typeface="Arial" pitchFamily="34" charset="0"/>
                <a:cs typeface="Arial" pitchFamily="34" charset="0"/>
              </a:rPr>
              <a:t>Die</a:t>
            </a:r>
            <a:r>
              <a:rPr lang="de-DE" sz="1400" dirty="0" smtClean="0">
                <a:solidFill>
                  <a:schemeClr val="bg2">
                    <a:lumMod val="90000"/>
                  </a:schemeClr>
                </a:solidFill>
                <a:latin typeface="Arial" pitchFamily="34" charset="0"/>
                <a:cs typeface="Arial" pitchFamily="34" charset="0"/>
              </a:rPr>
              <a:t> Küchen sind </a:t>
            </a:r>
            <a:r>
              <a:rPr lang="de-DE" sz="1400" dirty="0" smtClean="0">
                <a:solidFill>
                  <a:schemeClr val="bg2">
                    <a:lumMod val="90000"/>
                  </a:schemeClr>
                </a:solidFill>
                <a:latin typeface="Arial" pitchFamily="34" charset="0"/>
                <a:cs typeface="Arial" pitchFamily="34" charset="0"/>
              </a:rPr>
              <a:t>komplet ausgestattet und </a:t>
            </a:r>
            <a:r>
              <a:rPr lang="de-DE" sz="1400" dirty="0" smtClean="0">
                <a:solidFill>
                  <a:schemeClr val="bg2">
                    <a:lumMod val="90000"/>
                  </a:schemeClr>
                </a:solidFill>
                <a:latin typeface="Arial" pitchFamily="34" charset="0"/>
                <a:cs typeface="Arial" pitchFamily="34" charset="0"/>
              </a:rPr>
              <a:t>haben </a:t>
            </a:r>
            <a:r>
              <a:rPr lang="de-DE" sz="1400" dirty="0" smtClean="0">
                <a:solidFill>
                  <a:schemeClr val="bg2">
                    <a:lumMod val="90000"/>
                  </a:schemeClr>
                </a:solidFill>
                <a:latin typeface="Arial" pitchFamily="34" charset="0"/>
                <a:cs typeface="Arial" pitchFamily="34" charset="0"/>
              </a:rPr>
              <a:t>eine </a:t>
            </a:r>
            <a:r>
              <a:rPr lang="de-DE" sz="1400" dirty="0" smtClean="0">
                <a:solidFill>
                  <a:schemeClr val="bg2">
                    <a:lumMod val="90000"/>
                  </a:schemeClr>
                </a:solidFill>
                <a:latin typeface="Arial" pitchFamily="34" charset="0"/>
                <a:cs typeface="Arial" pitchFamily="34" charset="0"/>
              </a:rPr>
              <a:t>Kaffeemaschine. </a:t>
            </a:r>
            <a:r>
              <a:rPr lang="de-DE" sz="1400" dirty="0" smtClean="0">
                <a:solidFill>
                  <a:schemeClr val="bg2">
                    <a:lumMod val="90000"/>
                  </a:schemeClr>
                </a:solidFill>
                <a:latin typeface="Arial" pitchFamily="34" charset="0"/>
                <a:cs typeface="Arial" pitchFamily="34" charset="0"/>
              </a:rPr>
              <a:t>Die </a:t>
            </a:r>
            <a:r>
              <a:rPr lang="de-DE" sz="1400" dirty="0" smtClean="0">
                <a:solidFill>
                  <a:schemeClr val="bg2">
                    <a:lumMod val="90000"/>
                  </a:schemeClr>
                </a:solidFill>
                <a:latin typeface="Arial" pitchFamily="34" charset="0"/>
                <a:cs typeface="Arial" pitchFamily="34" charset="0"/>
              </a:rPr>
              <a:t>Appartments verfügt </a:t>
            </a:r>
            <a:r>
              <a:rPr lang="de-DE" sz="1400" dirty="0" smtClean="0">
                <a:solidFill>
                  <a:schemeClr val="bg2">
                    <a:lumMod val="90000"/>
                  </a:schemeClr>
                </a:solidFill>
                <a:latin typeface="Arial" pitchFamily="34" charset="0"/>
                <a:cs typeface="Arial" pitchFamily="34" charset="0"/>
              </a:rPr>
              <a:t>über einen Fernseher (SAT) </a:t>
            </a:r>
            <a:r>
              <a:rPr lang="de-DE" sz="1400" dirty="0" smtClean="0">
                <a:solidFill>
                  <a:schemeClr val="bg2">
                    <a:lumMod val="90000"/>
                  </a:schemeClr>
                </a:solidFill>
                <a:latin typeface="Arial" pitchFamily="34" charset="0"/>
                <a:cs typeface="Arial" pitchFamily="34" charset="0"/>
              </a:rPr>
              <a:t>und einer Sitzecke. Es </a:t>
            </a:r>
            <a:r>
              <a:rPr lang="de-DE" sz="1400" dirty="0" smtClean="0">
                <a:solidFill>
                  <a:schemeClr val="bg2">
                    <a:lumMod val="90000"/>
                  </a:schemeClr>
                </a:solidFill>
                <a:latin typeface="Arial" pitchFamily="34" charset="0"/>
                <a:cs typeface="Arial" pitchFamily="34" charset="0"/>
              </a:rPr>
              <a:t>wird jeden Tag sauber gemacht und besonderen Wert legen wir auf gute Betten und Bettwäsche.</a:t>
            </a:r>
            <a:endParaRPr lang="de-DE" sz="1400" dirty="0">
              <a:solidFill>
                <a:schemeClr val="bg2">
                  <a:lumMod val="9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7" cstate="print"/>
          <a:srcRect/>
          <a:stretch>
            <a:fillRect/>
          </a:stretch>
        </p:blipFill>
        <p:spPr bwMode="auto">
          <a:xfrm>
            <a:off x="179513" y="2636912"/>
            <a:ext cx="2016224" cy="1372091"/>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2339753" y="2650350"/>
            <a:ext cx="2232248" cy="1503047"/>
          </a:xfrm>
          <a:prstGeom prst="rect">
            <a:avLst/>
          </a:prstGeom>
          <a:noFill/>
          <a:ln w="9525">
            <a:noFill/>
            <a:miter lim="800000"/>
            <a:headEnd/>
            <a:tailEnd/>
          </a:ln>
        </p:spPr>
      </p:pic>
      <p:pic>
        <p:nvPicPr>
          <p:cNvPr id="3" name="Picture 4"/>
          <p:cNvPicPr>
            <a:picLocks noChangeAspect="1" noChangeArrowheads="1"/>
          </p:cNvPicPr>
          <p:nvPr/>
        </p:nvPicPr>
        <p:blipFill>
          <a:blip r:embed="rId9" cstate="print"/>
          <a:srcRect/>
          <a:stretch>
            <a:fillRect/>
          </a:stretch>
        </p:blipFill>
        <p:spPr bwMode="auto">
          <a:xfrm>
            <a:off x="323528" y="4221088"/>
            <a:ext cx="1509937" cy="2277616"/>
          </a:xfrm>
          <a:prstGeom prst="rect">
            <a:avLst/>
          </a:prstGeom>
          <a:noFill/>
          <a:ln w="9525">
            <a:noFill/>
            <a:miter lim="800000"/>
            <a:headEnd/>
            <a:tailEnd/>
          </a:ln>
        </p:spPr>
      </p:pic>
      <p:pic>
        <p:nvPicPr>
          <p:cNvPr id="4" name="Picture 5"/>
          <p:cNvPicPr>
            <a:picLocks noChangeAspect="1" noChangeArrowheads="1"/>
          </p:cNvPicPr>
          <p:nvPr/>
        </p:nvPicPr>
        <p:blipFill>
          <a:blip r:embed="rId10" cstate="print"/>
          <a:srcRect/>
          <a:stretch>
            <a:fillRect/>
          </a:stretch>
        </p:blipFill>
        <p:spPr bwMode="auto">
          <a:xfrm>
            <a:off x="2195736" y="4293096"/>
            <a:ext cx="1437538" cy="2190303"/>
          </a:xfrm>
          <a:prstGeom prst="rect">
            <a:avLst/>
          </a:prstGeom>
          <a:noFill/>
          <a:ln w="9525">
            <a:noFill/>
            <a:miter lim="800000"/>
            <a:headEnd/>
            <a:tailEnd/>
          </a:ln>
        </p:spPr>
      </p:pic>
      <p:pic>
        <p:nvPicPr>
          <p:cNvPr id="6" name="Picture 6"/>
          <p:cNvPicPr>
            <a:picLocks noChangeAspect="1" noChangeArrowheads="1"/>
          </p:cNvPicPr>
          <p:nvPr/>
        </p:nvPicPr>
        <p:blipFill>
          <a:blip r:embed="rId11" cstate="print"/>
          <a:srcRect/>
          <a:stretch>
            <a:fillRect/>
          </a:stretch>
        </p:blipFill>
        <p:spPr bwMode="auto">
          <a:xfrm>
            <a:off x="3851920" y="5013176"/>
            <a:ext cx="2153063" cy="1440160"/>
          </a:xfrm>
          <a:prstGeom prst="rect">
            <a:avLst/>
          </a:prstGeom>
          <a:noFill/>
          <a:ln w="9525">
            <a:noFill/>
            <a:miter lim="800000"/>
            <a:headEnd/>
            <a:tailEnd/>
          </a:ln>
        </p:spPr>
      </p:pic>
      <p:pic>
        <p:nvPicPr>
          <p:cNvPr id="8" name="Picture 7"/>
          <p:cNvPicPr>
            <a:picLocks noChangeAspect="1" noChangeArrowheads="1"/>
          </p:cNvPicPr>
          <p:nvPr/>
        </p:nvPicPr>
        <p:blipFill>
          <a:blip r:embed="rId12" cstate="print"/>
          <a:srcRect/>
          <a:stretch>
            <a:fillRect/>
          </a:stretch>
        </p:blipFill>
        <p:spPr bwMode="auto">
          <a:xfrm>
            <a:off x="6228184" y="4950655"/>
            <a:ext cx="2232248" cy="14865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Appartment 23</a:t>
            </a:r>
            <a:endParaRPr lang="de-DE" sz="2400" dirty="0" smtClean="0">
              <a:solidFill>
                <a:schemeClr val="bg2">
                  <a:lumMod val="90000"/>
                </a:schemeClr>
              </a:solidFill>
              <a:latin typeface="Arial" pitchFamily="34" charset="0"/>
              <a:cs typeface="Arial" pitchFamily="34" charset="0"/>
            </a:endParaRP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4" name="TextBox 13"/>
          <p:cNvSpPr txBox="1"/>
          <p:nvPr/>
        </p:nvSpPr>
        <p:spPr>
          <a:xfrm>
            <a:off x="4932040" y="2924944"/>
            <a:ext cx="4211960" cy="1600438"/>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Das Apartment liegt in der ersten Etage mit direktem Blick auf das Meer. </a:t>
            </a:r>
            <a:r>
              <a:rPr lang="de-DE" sz="1400" dirty="0" smtClean="0">
                <a:solidFill>
                  <a:schemeClr val="bg2">
                    <a:lumMod val="90000"/>
                  </a:schemeClr>
                </a:solidFill>
                <a:latin typeface="Arial" pitchFamily="34" charset="0"/>
                <a:cs typeface="Arial" pitchFamily="34" charset="0"/>
              </a:rPr>
              <a:t>Die</a:t>
            </a:r>
            <a:r>
              <a:rPr lang="de-DE" sz="1400" dirty="0" smtClean="0">
                <a:solidFill>
                  <a:schemeClr val="bg2">
                    <a:lumMod val="90000"/>
                  </a:schemeClr>
                </a:solidFill>
                <a:latin typeface="Arial" pitchFamily="34" charset="0"/>
                <a:cs typeface="Arial" pitchFamily="34" charset="0"/>
              </a:rPr>
              <a:t> Küche ist </a:t>
            </a:r>
            <a:r>
              <a:rPr lang="de-DE" sz="1400" dirty="0" smtClean="0">
                <a:solidFill>
                  <a:schemeClr val="bg2">
                    <a:lumMod val="90000"/>
                  </a:schemeClr>
                </a:solidFill>
                <a:latin typeface="Arial" pitchFamily="34" charset="0"/>
                <a:cs typeface="Arial" pitchFamily="34" charset="0"/>
              </a:rPr>
              <a:t>komplet ausgestattet und </a:t>
            </a:r>
            <a:r>
              <a:rPr lang="de-DE" sz="1400" dirty="0" smtClean="0">
                <a:solidFill>
                  <a:schemeClr val="bg2">
                    <a:lumMod val="90000"/>
                  </a:schemeClr>
                </a:solidFill>
                <a:latin typeface="Arial" pitchFamily="34" charset="0"/>
                <a:cs typeface="Arial" pitchFamily="34" charset="0"/>
              </a:rPr>
              <a:t>hat </a:t>
            </a:r>
            <a:r>
              <a:rPr lang="de-DE" sz="1400" dirty="0" smtClean="0">
                <a:solidFill>
                  <a:schemeClr val="bg2">
                    <a:lumMod val="90000"/>
                  </a:schemeClr>
                </a:solidFill>
                <a:latin typeface="Arial" pitchFamily="34" charset="0"/>
                <a:cs typeface="Arial" pitchFamily="34" charset="0"/>
              </a:rPr>
              <a:t>eine </a:t>
            </a:r>
            <a:r>
              <a:rPr lang="de-DE" sz="1400" dirty="0" smtClean="0">
                <a:solidFill>
                  <a:schemeClr val="bg2">
                    <a:lumMod val="90000"/>
                  </a:schemeClr>
                </a:solidFill>
                <a:latin typeface="Arial" pitchFamily="34" charset="0"/>
                <a:cs typeface="Arial" pitchFamily="34" charset="0"/>
              </a:rPr>
              <a:t>Kaffeemaschine</a:t>
            </a:r>
            <a:endParaRPr lang="de-DE" sz="1400" dirty="0" smtClean="0">
              <a:solidFill>
                <a:schemeClr val="bg2">
                  <a:lumMod val="90000"/>
                </a:schemeClr>
              </a:solidFill>
              <a:latin typeface="Arial" pitchFamily="34" charset="0"/>
              <a:cs typeface="Arial" pitchFamily="34" charset="0"/>
            </a:endParaRPr>
          </a:p>
          <a:p>
            <a:r>
              <a:rPr lang="de-DE" sz="1400" dirty="0" smtClean="0">
                <a:solidFill>
                  <a:schemeClr val="bg2">
                    <a:lumMod val="90000"/>
                  </a:schemeClr>
                </a:solidFill>
                <a:latin typeface="Arial" pitchFamily="34" charset="0"/>
                <a:cs typeface="Arial" pitchFamily="34" charset="0"/>
              </a:rPr>
              <a:t>Das </a:t>
            </a:r>
            <a:r>
              <a:rPr lang="de-DE" sz="1400" dirty="0" smtClean="0">
                <a:solidFill>
                  <a:schemeClr val="bg2">
                    <a:lumMod val="90000"/>
                  </a:schemeClr>
                </a:solidFill>
                <a:latin typeface="Arial" pitchFamily="34" charset="0"/>
                <a:cs typeface="Arial" pitchFamily="34" charset="0"/>
              </a:rPr>
              <a:t>Appartment verfügt </a:t>
            </a:r>
            <a:r>
              <a:rPr lang="de-DE" sz="1400" dirty="0" smtClean="0">
                <a:solidFill>
                  <a:schemeClr val="bg2">
                    <a:lumMod val="90000"/>
                  </a:schemeClr>
                </a:solidFill>
                <a:latin typeface="Arial" pitchFamily="34" charset="0"/>
                <a:cs typeface="Arial" pitchFamily="34" charset="0"/>
              </a:rPr>
              <a:t>über einen Fernseher (</a:t>
            </a:r>
            <a:r>
              <a:rPr lang="de-DE" sz="1400" dirty="0" smtClean="0">
                <a:solidFill>
                  <a:schemeClr val="bg2">
                    <a:lumMod val="90000"/>
                  </a:schemeClr>
                </a:solidFill>
                <a:latin typeface="Arial" pitchFamily="34" charset="0"/>
                <a:cs typeface="Arial" pitchFamily="34" charset="0"/>
              </a:rPr>
              <a:t>SAT), einer Sitzecke und einem Balkon. Es </a:t>
            </a:r>
            <a:r>
              <a:rPr lang="de-DE" sz="1400" dirty="0" smtClean="0">
                <a:solidFill>
                  <a:schemeClr val="bg2">
                    <a:lumMod val="90000"/>
                  </a:schemeClr>
                </a:solidFill>
                <a:latin typeface="Arial" pitchFamily="34" charset="0"/>
                <a:cs typeface="Arial" pitchFamily="34" charset="0"/>
              </a:rPr>
              <a:t>wird jeden Tag sauber gemacht und besonderen Wert legen wir auf gute Betten und Bettwäsche.</a:t>
            </a:r>
            <a:endParaRPr lang="de-DE" sz="1400" dirty="0">
              <a:solidFill>
                <a:schemeClr val="bg2">
                  <a:lumMod val="90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7" cstate="print"/>
          <a:srcRect/>
          <a:stretch>
            <a:fillRect/>
          </a:stretch>
        </p:blipFill>
        <p:spPr bwMode="auto">
          <a:xfrm>
            <a:off x="179513" y="2636913"/>
            <a:ext cx="2304256" cy="1445618"/>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107504" y="4149080"/>
            <a:ext cx="1596044" cy="2304256"/>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a:stretch>
            <a:fillRect/>
          </a:stretch>
        </p:blipFill>
        <p:spPr bwMode="auto">
          <a:xfrm>
            <a:off x="2555776" y="2636912"/>
            <a:ext cx="2016224" cy="1521169"/>
          </a:xfrm>
          <a:prstGeom prst="rect">
            <a:avLst/>
          </a:prstGeom>
          <a:noFill/>
          <a:ln w="9525">
            <a:noFill/>
            <a:miter lim="800000"/>
            <a:headEnd/>
            <a:tailEnd/>
          </a:ln>
        </p:spPr>
      </p:pic>
      <p:pic>
        <p:nvPicPr>
          <p:cNvPr id="2053" name="Picture 5"/>
          <p:cNvPicPr>
            <a:picLocks noChangeAspect="1" noChangeArrowheads="1"/>
          </p:cNvPicPr>
          <p:nvPr/>
        </p:nvPicPr>
        <p:blipFill>
          <a:blip r:embed="rId10" cstate="print"/>
          <a:srcRect/>
          <a:stretch>
            <a:fillRect/>
          </a:stretch>
        </p:blipFill>
        <p:spPr bwMode="auto">
          <a:xfrm>
            <a:off x="3851920" y="4674125"/>
            <a:ext cx="2736304" cy="1840563"/>
          </a:xfrm>
          <a:prstGeom prst="rect">
            <a:avLst/>
          </a:prstGeom>
          <a:noFill/>
          <a:ln w="9525">
            <a:noFill/>
            <a:miter lim="800000"/>
            <a:headEnd/>
            <a:tailEnd/>
          </a:ln>
        </p:spPr>
      </p:pic>
      <p:pic>
        <p:nvPicPr>
          <p:cNvPr id="2054" name="Picture 6"/>
          <p:cNvPicPr>
            <a:picLocks noChangeAspect="1" noChangeArrowheads="1"/>
          </p:cNvPicPr>
          <p:nvPr/>
        </p:nvPicPr>
        <p:blipFill>
          <a:blip r:embed="rId11" cstate="print"/>
          <a:srcRect/>
          <a:stretch>
            <a:fillRect/>
          </a:stretch>
        </p:blipFill>
        <p:spPr bwMode="auto">
          <a:xfrm>
            <a:off x="1979712" y="4293096"/>
            <a:ext cx="1656184" cy="22148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Zimmer 22</a:t>
            </a:r>
            <a:endParaRPr lang="de-DE" sz="2400" dirty="0" smtClean="0">
              <a:solidFill>
                <a:schemeClr val="bg2">
                  <a:lumMod val="90000"/>
                </a:schemeClr>
              </a:solidFill>
              <a:latin typeface="Arial" pitchFamily="34" charset="0"/>
              <a:cs typeface="Arial" pitchFamily="34" charset="0"/>
            </a:endParaRP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4" name="TextBox 13"/>
          <p:cNvSpPr txBox="1"/>
          <p:nvPr/>
        </p:nvSpPr>
        <p:spPr>
          <a:xfrm>
            <a:off x="4932040" y="2924944"/>
            <a:ext cx="4211960" cy="1600438"/>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Das Zimmer liegt in der ersten Etage mit direktem Blick auf das Meer. </a:t>
            </a:r>
            <a:endParaRPr lang="de-DE" sz="1400" dirty="0" smtClean="0">
              <a:solidFill>
                <a:schemeClr val="bg2">
                  <a:lumMod val="90000"/>
                </a:schemeClr>
              </a:solidFill>
              <a:latin typeface="Arial" pitchFamily="34" charset="0"/>
              <a:cs typeface="Arial" pitchFamily="34" charset="0"/>
            </a:endParaRPr>
          </a:p>
          <a:p>
            <a:r>
              <a:rPr lang="de-DE" sz="1400" dirty="0" smtClean="0">
                <a:solidFill>
                  <a:schemeClr val="bg2">
                    <a:lumMod val="90000"/>
                  </a:schemeClr>
                </a:solidFill>
                <a:latin typeface="Arial" pitchFamily="34" charset="0"/>
                <a:cs typeface="Arial" pitchFamily="34" charset="0"/>
              </a:rPr>
              <a:t>Es verfügt </a:t>
            </a:r>
            <a:r>
              <a:rPr lang="de-DE" sz="1400" dirty="0" smtClean="0">
                <a:solidFill>
                  <a:schemeClr val="bg2">
                    <a:lumMod val="90000"/>
                  </a:schemeClr>
                </a:solidFill>
                <a:latin typeface="Arial" pitchFamily="34" charset="0"/>
                <a:cs typeface="Arial" pitchFamily="34" charset="0"/>
              </a:rPr>
              <a:t>über einen Fernseher (</a:t>
            </a:r>
            <a:r>
              <a:rPr lang="de-DE" sz="1400" dirty="0" smtClean="0">
                <a:solidFill>
                  <a:schemeClr val="bg2">
                    <a:lumMod val="90000"/>
                  </a:schemeClr>
                </a:solidFill>
                <a:latin typeface="Arial" pitchFamily="34" charset="0"/>
                <a:cs typeface="Arial" pitchFamily="34" charset="0"/>
              </a:rPr>
              <a:t>SAT), einer Sitzecke, Balkon, Wasserkocher und Kühlschrank. Es </a:t>
            </a:r>
            <a:r>
              <a:rPr lang="de-DE" sz="1400" dirty="0" smtClean="0">
                <a:solidFill>
                  <a:schemeClr val="bg2">
                    <a:lumMod val="90000"/>
                  </a:schemeClr>
                </a:solidFill>
                <a:latin typeface="Arial" pitchFamily="34" charset="0"/>
                <a:cs typeface="Arial" pitchFamily="34" charset="0"/>
              </a:rPr>
              <a:t>wird jeden Tag sauber gemacht und besonderen Wert legen wir auf gute Betten und Bettwäsche.</a:t>
            </a:r>
            <a:endParaRPr lang="de-DE" sz="1400" dirty="0">
              <a:solidFill>
                <a:schemeClr val="bg2">
                  <a:lumMod val="90000"/>
                </a:schemeClr>
              </a:solidFill>
              <a:latin typeface="Arial" pitchFamily="34" charset="0"/>
              <a:cs typeface="Arial" pitchFamily="34" charset="0"/>
            </a:endParaRPr>
          </a:p>
        </p:txBody>
      </p:sp>
      <p:pic>
        <p:nvPicPr>
          <p:cNvPr id="3075" name="Picture 3"/>
          <p:cNvPicPr>
            <a:picLocks noChangeAspect="1" noChangeArrowheads="1"/>
          </p:cNvPicPr>
          <p:nvPr/>
        </p:nvPicPr>
        <p:blipFill>
          <a:blip r:embed="rId7" cstate="print"/>
          <a:srcRect/>
          <a:stretch>
            <a:fillRect/>
          </a:stretch>
        </p:blipFill>
        <p:spPr bwMode="auto">
          <a:xfrm>
            <a:off x="2393997" y="2708920"/>
            <a:ext cx="2248091" cy="1512168"/>
          </a:xfrm>
          <a:prstGeom prst="rect">
            <a:avLst/>
          </a:prstGeom>
          <a:noFill/>
          <a:ln w="9525">
            <a:noFill/>
            <a:miter lim="800000"/>
            <a:headEnd/>
            <a:tailEnd/>
          </a:ln>
        </p:spPr>
      </p:pic>
      <p:pic>
        <p:nvPicPr>
          <p:cNvPr id="3076" name="Picture 4"/>
          <p:cNvPicPr>
            <a:picLocks noChangeAspect="1" noChangeArrowheads="1"/>
          </p:cNvPicPr>
          <p:nvPr/>
        </p:nvPicPr>
        <p:blipFill>
          <a:blip r:embed="rId8" cstate="print"/>
          <a:srcRect/>
          <a:stretch>
            <a:fillRect/>
          </a:stretch>
        </p:blipFill>
        <p:spPr bwMode="auto">
          <a:xfrm>
            <a:off x="179512" y="2708920"/>
            <a:ext cx="2124075" cy="1428750"/>
          </a:xfrm>
          <a:prstGeom prst="rect">
            <a:avLst/>
          </a:prstGeom>
          <a:noFill/>
          <a:ln w="9525">
            <a:noFill/>
            <a:miter lim="800000"/>
            <a:headEnd/>
            <a:tailEnd/>
          </a:ln>
        </p:spPr>
      </p:pic>
      <p:pic>
        <p:nvPicPr>
          <p:cNvPr id="3078" name="Picture 6"/>
          <p:cNvPicPr>
            <a:picLocks noChangeAspect="1" noChangeArrowheads="1"/>
          </p:cNvPicPr>
          <p:nvPr/>
        </p:nvPicPr>
        <p:blipFill>
          <a:blip r:embed="rId9" cstate="print"/>
          <a:srcRect/>
          <a:stretch>
            <a:fillRect/>
          </a:stretch>
        </p:blipFill>
        <p:spPr bwMode="auto">
          <a:xfrm>
            <a:off x="179512" y="4365104"/>
            <a:ext cx="1542983" cy="230425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Apartment</a:t>
            </a:r>
            <a:r>
              <a:rPr lang="de-DE" sz="2400" dirty="0" smtClean="0">
                <a:solidFill>
                  <a:schemeClr val="bg2">
                    <a:lumMod val="90000"/>
                  </a:schemeClr>
                </a:solidFill>
                <a:latin typeface="Arial" pitchFamily="34" charset="0"/>
                <a:cs typeface="Arial" pitchFamily="34" charset="0"/>
              </a:rPr>
              <a:t> 21</a:t>
            </a:r>
            <a:endParaRPr lang="de-DE" sz="2400" dirty="0" smtClean="0">
              <a:solidFill>
                <a:schemeClr val="bg2">
                  <a:lumMod val="90000"/>
                </a:schemeClr>
              </a:solidFill>
              <a:latin typeface="Arial" pitchFamily="34" charset="0"/>
              <a:cs typeface="Arial" pitchFamily="34" charset="0"/>
            </a:endParaRP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4" name="TextBox 13"/>
          <p:cNvSpPr txBox="1"/>
          <p:nvPr/>
        </p:nvSpPr>
        <p:spPr>
          <a:xfrm>
            <a:off x="4932040" y="2924944"/>
            <a:ext cx="4211960" cy="1815882"/>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Das Apartment liegt in der ersten Etage mit direktem Blick auf das Meer. Die Küche ist komplet ausgestattet und hat eine Kaffeemaschine</a:t>
            </a:r>
          </a:p>
          <a:p>
            <a:r>
              <a:rPr lang="de-DE" sz="1400" dirty="0" smtClean="0">
                <a:solidFill>
                  <a:schemeClr val="bg2">
                    <a:lumMod val="90000"/>
                  </a:schemeClr>
                </a:solidFill>
                <a:latin typeface="Arial" pitchFamily="34" charset="0"/>
                <a:cs typeface="Arial" pitchFamily="34" charset="0"/>
              </a:rPr>
              <a:t>Das Appartment verfügt über </a:t>
            </a:r>
            <a:r>
              <a:rPr lang="de-DE" sz="1400" dirty="0" smtClean="0">
                <a:solidFill>
                  <a:schemeClr val="bg2">
                    <a:lumMod val="90000"/>
                  </a:schemeClr>
                </a:solidFill>
                <a:latin typeface="Arial" pitchFamily="34" charset="0"/>
                <a:cs typeface="Arial" pitchFamily="34" charset="0"/>
              </a:rPr>
              <a:t>zwei Schlafzimmer, einer Lodgia und einem Balkon. </a:t>
            </a:r>
            <a:r>
              <a:rPr lang="de-DE" sz="1400" dirty="0" smtClean="0">
                <a:solidFill>
                  <a:schemeClr val="bg2">
                    <a:lumMod val="90000"/>
                  </a:schemeClr>
                </a:solidFill>
                <a:latin typeface="Arial" pitchFamily="34" charset="0"/>
                <a:cs typeface="Arial" pitchFamily="34" charset="0"/>
              </a:rPr>
              <a:t>Es wird jeden Tag sauber gemacht und besonderen Wert legen wir auf gute Betten und Bettwäsche.</a:t>
            </a:r>
          </a:p>
          <a:p>
            <a:endParaRPr lang="de-DE" sz="1400" dirty="0">
              <a:solidFill>
                <a:schemeClr val="bg2">
                  <a:lumMod val="90000"/>
                </a:schemeClr>
              </a:solidFill>
              <a:latin typeface="Arial" pitchFamily="34" charset="0"/>
              <a:cs typeface="Arial" pitchFamily="34" charset="0"/>
            </a:endParaRPr>
          </a:p>
        </p:txBody>
      </p:sp>
      <p:pic>
        <p:nvPicPr>
          <p:cNvPr id="4098" name="Picture 2"/>
          <p:cNvPicPr>
            <a:picLocks noChangeAspect="1" noChangeArrowheads="1"/>
          </p:cNvPicPr>
          <p:nvPr/>
        </p:nvPicPr>
        <p:blipFill>
          <a:blip r:embed="rId7" cstate="print"/>
          <a:srcRect/>
          <a:stretch>
            <a:fillRect/>
          </a:stretch>
        </p:blipFill>
        <p:spPr bwMode="auto">
          <a:xfrm>
            <a:off x="179512" y="2708920"/>
            <a:ext cx="2027394" cy="1368152"/>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2483768" y="2694302"/>
            <a:ext cx="2160240" cy="1443368"/>
          </a:xfrm>
          <a:prstGeom prst="rect">
            <a:avLst/>
          </a:prstGeom>
          <a:noFill/>
          <a:ln w="9525">
            <a:noFill/>
            <a:miter lim="800000"/>
            <a:headEnd/>
            <a:tailEnd/>
          </a:ln>
        </p:spPr>
      </p:pic>
      <p:pic>
        <p:nvPicPr>
          <p:cNvPr id="4100" name="Picture 4"/>
          <p:cNvPicPr>
            <a:picLocks noChangeAspect="1" noChangeArrowheads="1"/>
          </p:cNvPicPr>
          <p:nvPr/>
        </p:nvPicPr>
        <p:blipFill>
          <a:blip r:embed="rId9" cstate="print"/>
          <a:srcRect/>
          <a:stretch>
            <a:fillRect/>
          </a:stretch>
        </p:blipFill>
        <p:spPr bwMode="auto">
          <a:xfrm>
            <a:off x="179512" y="4437112"/>
            <a:ext cx="2057553" cy="1376305"/>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rcRect/>
          <a:stretch>
            <a:fillRect/>
          </a:stretch>
        </p:blipFill>
        <p:spPr bwMode="auto">
          <a:xfrm>
            <a:off x="4139952" y="5157192"/>
            <a:ext cx="2167418" cy="1440160"/>
          </a:xfrm>
          <a:prstGeom prst="rect">
            <a:avLst/>
          </a:prstGeom>
          <a:noFill/>
          <a:ln w="9525">
            <a:noFill/>
            <a:miter lim="800000"/>
            <a:headEnd/>
            <a:tailEnd/>
          </a:ln>
        </p:spPr>
      </p:pic>
      <p:pic>
        <p:nvPicPr>
          <p:cNvPr id="4102" name="Picture 6"/>
          <p:cNvPicPr>
            <a:picLocks noChangeAspect="1" noChangeArrowheads="1"/>
          </p:cNvPicPr>
          <p:nvPr/>
        </p:nvPicPr>
        <p:blipFill>
          <a:blip r:embed="rId11" cstate="print"/>
          <a:srcRect/>
          <a:stretch>
            <a:fillRect/>
          </a:stretch>
        </p:blipFill>
        <p:spPr bwMode="auto">
          <a:xfrm>
            <a:off x="2411760" y="4365104"/>
            <a:ext cx="1519609" cy="2276872"/>
          </a:xfrm>
          <a:prstGeom prst="rect">
            <a:avLst/>
          </a:prstGeom>
          <a:noFill/>
          <a:ln w="9525">
            <a:noFill/>
            <a:miter lim="800000"/>
            <a:headEnd/>
            <a:tailEnd/>
          </a:ln>
        </p:spPr>
      </p:pic>
      <p:pic>
        <p:nvPicPr>
          <p:cNvPr id="4103" name="Picture 7"/>
          <p:cNvPicPr>
            <a:picLocks noChangeAspect="1" noChangeArrowheads="1"/>
          </p:cNvPicPr>
          <p:nvPr/>
        </p:nvPicPr>
        <p:blipFill>
          <a:blip r:embed="rId12" cstate="print"/>
          <a:srcRect/>
          <a:stretch>
            <a:fillRect/>
          </a:stretch>
        </p:blipFill>
        <p:spPr bwMode="auto">
          <a:xfrm>
            <a:off x="6516216" y="4941168"/>
            <a:ext cx="2410486" cy="165618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312368" cy="1323439"/>
          </a:xfrm>
          <a:prstGeom prst="rect">
            <a:avLst/>
          </a:prstGeom>
          <a:noFill/>
        </p:spPr>
        <p:txBody>
          <a:bodyPr wrap="square" rtlCol="0">
            <a:spAutoFit/>
          </a:bodyPr>
          <a:lstStyle/>
          <a:p>
            <a:r>
              <a:rPr lang="de-DE" sz="4000" dirty="0" smtClean="0">
                <a:solidFill>
                  <a:schemeClr val="bg2">
                    <a:lumMod val="90000"/>
                  </a:schemeClr>
                </a:solidFill>
                <a:latin typeface="Monotype Corsiva" pitchFamily="66" charset="0"/>
                <a:cs typeface="Aharoni" pitchFamily="2" charset="-79"/>
              </a:rPr>
              <a:t>Villa Kleiner</a:t>
            </a:r>
          </a:p>
          <a:p>
            <a:r>
              <a:rPr lang="de-DE" sz="4000" dirty="0">
                <a:solidFill>
                  <a:schemeClr val="bg2">
                    <a:lumMod val="90000"/>
                  </a:schemeClr>
                </a:solidFill>
                <a:latin typeface="Monotype Corsiva" pitchFamily="66" charset="0"/>
                <a:cs typeface="Aharoni" pitchFamily="2" charset="-79"/>
              </a:rPr>
              <a:t> </a:t>
            </a:r>
            <a:r>
              <a:rPr lang="de-DE" sz="4000" dirty="0" smtClean="0">
                <a:solidFill>
                  <a:schemeClr val="bg2">
                    <a:lumMod val="90000"/>
                  </a:schemeClr>
                </a:solidFill>
                <a:latin typeface="Monotype Corsiva" pitchFamily="66" charset="0"/>
                <a:cs typeface="Aharoni" pitchFamily="2" charset="-79"/>
              </a:rPr>
              <a:t>      ***</a:t>
            </a:r>
            <a:endParaRPr lang="en-US" sz="4000" dirty="0">
              <a:solidFill>
                <a:schemeClr val="bg2">
                  <a:lumMod val="90000"/>
                </a:schemeClr>
              </a:solidFill>
              <a:latin typeface="Monotype Corsiva" pitchFamily="66" charset="0"/>
              <a:cs typeface="Aharoni" pitchFamily="2" charset="-79"/>
            </a:endParaRPr>
          </a:p>
        </p:txBody>
      </p:sp>
      <p:grpSp>
        <p:nvGrpSpPr>
          <p:cNvPr id="2" name="Group 11"/>
          <p:cNvGrpSpPr/>
          <p:nvPr/>
        </p:nvGrpSpPr>
        <p:grpSpPr>
          <a:xfrm>
            <a:off x="7668344" y="260648"/>
            <a:ext cx="1266348" cy="216024"/>
            <a:chOff x="6300192" y="188640"/>
            <a:chExt cx="2130444" cy="312580"/>
          </a:xfrm>
        </p:grpSpPr>
        <p:pic>
          <p:nvPicPr>
            <p:cNvPr id="1028" name="Picture 4"/>
            <p:cNvPicPr>
              <a:picLocks noChangeAspect="1" noChangeArrowheads="1"/>
            </p:cNvPicPr>
            <p:nvPr/>
          </p:nvPicPr>
          <p:blipFill>
            <a:blip r:embed="rId3" cstate="print"/>
            <a:srcRect/>
            <a:stretch>
              <a:fillRect/>
            </a:stretch>
          </p:blipFill>
          <p:spPr bwMode="auto">
            <a:xfrm>
              <a:off x="6300192" y="188640"/>
              <a:ext cx="434355" cy="27044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188640"/>
              <a:ext cx="43067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452320" y="188640"/>
              <a:ext cx="415305" cy="306849"/>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956376" y="188640"/>
              <a:ext cx="474260" cy="312580"/>
            </a:xfrm>
            <a:prstGeom prst="rect">
              <a:avLst/>
            </a:prstGeom>
            <a:noFill/>
            <a:ln w="9525">
              <a:noFill/>
              <a:miter lim="800000"/>
              <a:headEnd/>
              <a:tailEnd/>
            </a:ln>
          </p:spPr>
        </p:pic>
      </p:grpSp>
      <p:sp>
        <p:nvSpPr>
          <p:cNvPr id="15" name="TextBox 14"/>
          <p:cNvSpPr txBox="1"/>
          <p:nvPr/>
        </p:nvSpPr>
        <p:spPr>
          <a:xfrm>
            <a:off x="0" y="1772816"/>
            <a:ext cx="9144000" cy="707886"/>
          </a:xfrm>
          <a:prstGeom prst="rect">
            <a:avLst/>
          </a:prstGeom>
          <a:solidFill>
            <a:schemeClr val="bg2">
              <a:lumMod val="50000"/>
            </a:schemeClr>
          </a:solidFill>
        </p:spPr>
        <p:txBody>
          <a:bodyPr wrap="square" rtlCol="0">
            <a:spAutoFit/>
          </a:bodyPr>
          <a:lstStyle/>
          <a:p>
            <a:pPr algn="ctr"/>
            <a:r>
              <a:rPr lang="de-DE" sz="2400" dirty="0" smtClean="0">
                <a:solidFill>
                  <a:schemeClr val="bg2">
                    <a:lumMod val="90000"/>
                  </a:schemeClr>
                </a:solidFill>
                <a:latin typeface="Arial" pitchFamily="34" charset="0"/>
                <a:cs typeface="Arial" pitchFamily="34" charset="0"/>
              </a:rPr>
              <a:t>Appartment 24</a:t>
            </a:r>
            <a:endParaRPr lang="de-DE" sz="2400" dirty="0" smtClean="0">
              <a:solidFill>
                <a:schemeClr val="bg2">
                  <a:lumMod val="90000"/>
                </a:schemeClr>
              </a:solidFill>
              <a:latin typeface="Arial" pitchFamily="34" charset="0"/>
              <a:cs typeface="Arial" pitchFamily="34" charset="0"/>
            </a:endParaRPr>
          </a:p>
          <a:p>
            <a:pPr algn="ctr"/>
            <a:endParaRPr lang="de-DE" sz="1600" b="1" i="1" dirty="0" smtClean="0">
              <a:solidFill>
                <a:schemeClr val="bg2">
                  <a:lumMod val="90000"/>
                </a:schemeClr>
              </a:solidFill>
            </a:endParaRPr>
          </a:p>
        </p:txBody>
      </p:sp>
      <p:sp>
        <p:nvSpPr>
          <p:cNvPr id="19" name="TextBox 18"/>
          <p:cNvSpPr txBox="1"/>
          <p:nvPr/>
        </p:nvSpPr>
        <p:spPr>
          <a:xfrm>
            <a:off x="5220072" y="2564904"/>
            <a:ext cx="3923928" cy="738664"/>
          </a:xfrm>
          <a:prstGeom prst="rect">
            <a:avLst/>
          </a:prstGeom>
          <a:noFill/>
        </p:spPr>
        <p:txBody>
          <a:bodyPr wrap="square" rtlCol="0">
            <a:spAutoFit/>
          </a:bodyPr>
          <a:lstStyle/>
          <a:p>
            <a:endParaRPr lang="de-DE" sz="1400" dirty="0" smtClean="0">
              <a:latin typeface="Arial" pitchFamily="34" charset="0"/>
              <a:cs typeface="Arial" pitchFamily="34" charset="0"/>
            </a:endParaRPr>
          </a:p>
          <a:p>
            <a:endParaRPr lang="de-DE" sz="1400" dirty="0">
              <a:solidFill>
                <a:schemeClr val="bg2">
                  <a:lumMod val="90000"/>
                </a:schemeClr>
              </a:solidFill>
              <a:latin typeface="Arial" pitchFamily="34" charset="0"/>
              <a:cs typeface="Arial" pitchFamily="34" charset="0"/>
            </a:endParaRPr>
          </a:p>
          <a:p>
            <a:endParaRPr lang="en-US" sz="1400" dirty="0">
              <a:solidFill>
                <a:schemeClr val="bg2">
                  <a:lumMod val="90000"/>
                </a:schemeClr>
              </a:solidFill>
              <a:latin typeface="Arial" pitchFamily="34" charset="0"/>
              <a:cs typeface="Arial" pitchFamily="34" charset="0"/>
            </a:endParaRPr>
          </a:p>
        </p:txBody>
      </p:sp>
      <p:sp>
        <p:nvSpPr>
          <p:cNvPr id="14" name="TextBox 13"/>
          <p:cNvSpPr txBox="1"/>
          <p:nvPr/>
        </p:nvSpPr>
        <p:spPr>
          <a:xfrm>
            <a:off x="4932040" y="2924944"/>
            <a:ext cx="4211960" cy="1600438"/>
          </a:xfrm>
          <a:prstGeom prst="rect">
            <a:avLst/>
          </a:prstGeom>
          <a:noFill/>
        </p:spPr>
        <p:txBody>
          <a:bodyPr wrap="square" rtlCol="0">
            <a:spAutoFit/>
          </a:bodyPr>
          <a:lstStyle/>
          <a:p>
            <a:r>
              <a:rPr lang="de-DE" sz="1400" dirty="0" smtClean="0">
                <a:solidFill>
                  <a:schemeClr val="bg2">
                    <a:lumMod val="90000"/>
                  </a:schemeClr>
                </a:solidFill>
                <a:latin typeface="Arial" pitchFamily="34" charset="0"/>
                <a:cs typeface="Arial" pitchFamily="34" charset="0"/>
              </a:rPr>
              <a:t>Das Apartment liegt in der ersten Etage mit seitlichem Blick auf das Meer. </a:t>
            </a:r>
            <a:r>
              <a:rPr lang="de-DE" sz="1400" dirty="0" smtClean="0">
                <a:solidFill>
                  <a:schemeClr val="bg2">
                    <a:lumMod val="90000"/>
                  </a:schemeClr>
                </a:solidFill>
                <a:latin typeface="Arial" pitchFamily="34" charset="0"/>
                <a:cs typeface="Arial" pitchFamily="34" charset="0"/>
              </a:rPr>
              <a:t>Die</a:t>
            </a:r>
            <a:r>
              <a:rPr lang="de-DE" sz="1400" dirty="0" smtClean="0">
                <a:solidFill>
                  <a:schemeClr val="bg2">
                    <a:lumMod val="90000"/>
                  </a:schemeClr>
                </a:solidFill>
                <a:latin typeface="Arial" pitchFamily="34" charset="0"/>
                <a:cs typeface="Arial" pitchFamily="34" charset="0"/>
              </a:rPr>
              <a:t> Kochnische ist </a:t>
            </a:r>
            <a:r>
              <a:rPr lang="de-DE" sz="1400" dirty="0" smtClean="0">
                <a:solidFill>
                  <a:schemeClr val="bg2">
                    <a:lumMod val="90000"/>
                  </a:schemeClr>
                </a:solidFill>
                <a:latin typeface="Arial" pitchFamily="34" charset="0"/>
                <a:cs typeface="Arial" pitchFamily="34" charset="0"/>
              </a:rPr>
              <a:t>komplet ausgestattet und </a:t>
            </a:r>
            <a:r>
              <a:rPr lang="de-DE" sz="1400" dirty="0" smtClean="0">
                <a:solidFill>
                  <a:schemeClr val="bg2">
                    <a:lumMod val="90000"/>
                  </a:schemeClr>
                </a:solidFill>
                <a:latin typeface="Arial" pitchFamily="34" charset="0"/>
                <a:cs typeface="Arial" pitchFamily="34" charset="0"/>
              </a:rPr>
              <a:t>hat </a:t>
            </a:r>
            <a:r>
              <a:rPr lang="de-DE" sz="1400" dirty="0" smtClean="0">
                <a:solidFill>
                  <a:schemeClr val="bg2">
                    <a:lumMod val="90000"/>
                  </a:schemeClr>
                </a:solidFill>
                <a:latin typeface="Arial" pitchFamily="34" charset="0"/>
                <a:cs typeface="Arial" pitchFamily="34" charset="0"/>
              </a:rPr>
              <a:t>eine </a:t>
            </a:r>
            <a:r>
              <a:rPr lang="de-DE" sz="1400" dirty="0" smtClean="0">
                <a:solidFill>
                  <a:schemeClr val="bg2">
                    <a:lumMod val="90000"/>
                  </a:schemeClr>
                </a:solidFill>
                <a:latin typeface="Arial" pitchFamily="34" charset="0"/>
                <a:cs typeface="Arial" pitchFamily="34" charset="0"/>
              </a:rPr>
              <a:t>Kaffeemaschine</a:t>
            </a:r>
            <a:endParaRPr lang="de-DE" sz="1400" dirty="0" smtClean="0">
              <a:solidFill>
                <a:schemeClr val="bg2">
                  <a:lumMod val="90000"/>
                </a:schemeClr>
              </a:solidFill>
              <a:latin typeface="Arial" pitchFamily="34" charset="0"/>
              <a:cs typeface="Arial" pitchFamily="34" charset="0"/>
            </a:endParaRPr>
          </a:p>
          <a:p>
            <a:r>
              <a:rPr lang="de-DE" sz="1400" dirty="0" smtClean="0">
                <a:solidFill>
                  <a:schemeClr val="bg2">
                    <a:lumMod val="90000"/>
                  </a:schemeClr>
                </a:solidFill>
                <a:latin typeface="Arial" pitchFamily="34" charset="0"/>
                <a:cs typeface="Arial" pitchFamily="34" charset="0"/>
              </a:rPr>
              <a:t>Das </a:t>
            </a:r>
            <a:r>
              <a:rPr lang="de-DE" sz="1400" dirty="0" smtClean="0">
                <a:solidFill>
                  <a:schemeClr val="bg2">
                    <a:lumMod val="90000"/>
                  </a:schemeClr>
                </a:solidFill>
                <a:latin typeface="Arial" pitchFamily="34" charset="0"/>
                <a:cs typeface="Arial" pitchFamily="34" charset="0"/>
              </a:rPr>
              <a:t>Appartment verfügt </a:t>
            </a:r>
            <a:r>
              <a:rPr lang="de-DE" sz="1400" dirty="0" smtClean="0">
                <a:solidFill>
                  <a:schemeClr val="bg2">
                    <a:lumMod val="90000"/>
                  </a:schemeClr>
                </a:solidFill>
                <a:latin typeface="Arial" pitchFamily="34" charset="0"/>
                <a:cs typeface="Arial" pitchFamily="34" charset="0"/>
              </a:rPr>
              <a:t>über einen Fernseher (</a:t>
            </a:r>
            <a:r>
              <a:rPr lang="de-DE" sz="1400" dirty="0" smtClean="0">
                <a:solidFill>
                  <a:schemeClr val="bg2">
                    <a:lumMod val="90000"/>
                  </a:schemeClr>
                </a:solidFill>
                <a:latin typeface="Arial" pitchFamily="34" charset="0"/>
                <a:cs typeface="Arial" pitchFamily="34" charset="0"/>
              </a:rPr>
              <a:t>SAT), einer Sitzecke und einem Balkon. Es </a:t>
            </a:r>
            <a:r>
              <a:rPr lang="de-DE" sz="1400" dirty="0" smtClean="0">
                <a:solidFill>
                  <a:schemeClr val="bg2">
                    <a:lumMod val="90000"/>
                  </a:schemeClr>
                </a:solidFill>
                <a:latin typeface="Arial" pitchFamily="34" charset="0"/>
                <a:cs typeface="Arial" pitchFamily="34" charset="0"/>
              </a:rPr>
              <a:t>wird jeden Tag sauber gemacht und besonderen Wert legen wir auf gute Betten und Bettwäsche.</a:t>
            </a:r>
            <a:endParaRPr lang="de-DE" sz="1400" dirty="0">
              <a:solidFill>
                <a:schemeClr val="bg2">
                  <a:lumMod val="90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7" cstate="print"/>
          <a:srcRect/>
          <a:stretch>
            <a:fillRect/>
          </a:stretch>
        </p:blipFill>
        <p:spPr bwMode="auto">
          <a:xfrm>
            <a:off x="107504" y="2636912"/>
            <a:ext cx="2036183" cy="1371030"/>
          </a:xfrm>
          <a:prstGeom prst="rect">
            <a:avLst/>
          </a:prstGeom>
          <a:noFill/>
          <a:ln w="9525">
            <a:noFill/>
            <a:miter lim="800000"/>
            <a:headEnd/>
            <a:tailEnd/>
          </a:ln>
        </p:spPr>
      </p:pic>
      <p:pic>
        <p:nvPicPr>
          <p:cNvPr id="5123" name="Picture 3"/>
          <p:cNvPicPr>
            <a:picLocks noChangeAspect="1" noChangeArrowheads="1"/>
          </p:cNvPicPr>
          <p:nvPr/>
        </p:nvPicPr>
        <p:blipFill>
          <a:blip r:embed="rId8" cstate="print"/>
          <a:srcRect/>
          <a:stretch>
            <a:fillRect/>
          </a:stretch>
        </p:blipFill>
        <p:spPr bwMode="auto">
          <a:xfrm>
            <a:off x="2411760" y="2636912"/>
            <a:ext cx="2114550" cy="1438275"/>
          </a:xfrm>
          <a:prstGeom prst="rect">
            <a:avLst/>
          </a:prstGeom>
          <a:noFill/>
          <a:ln w="9525">
            <a:noFill/>
            <a:miter lim="800000"/>
            <a:headEnd/>
            <a:tailEnd/>
          </a:ln>
        </p:spPr>
      </p:pic>
      <p:pic>
        <p:nvPicPr>
          <p:cNvPr id="5124" name="Picture 4"/>
          <p:cNvPicPr>
            <a:picLocks noChangeAspect="1" noChangeArrowheads="1"/>
          </p:cNvPicPr>
          <p:nvPr/>
        </p:nvPicPr>
        <p:blipFill>
          <a:blip r:embed="rId9" cstate="print"/>
          <a:srcRect/>
          <a:stretch>
            <a:fillRect/>
          </a:stretch>
        </p:blipFill>
        <p:spPr bwMode="auto">
          <a:xfrm>
            <a:off x="179512" y="4221088"/>
            <a:ext cx="1535141" cy="2282379"/>
          </a:xfrm>
          <a:prstGeom prst="rect">
            <a:avLst/>
          </a:prstGeom>
          <a:noFill/>
          <a:ln w="9525">
            <a:noFill/>
            <a:miter lim="800000"/>
            <a:headEnd/>
            <a:tailEnd/>
          </a:ln>
        </p:spPr>
      </p:pic>
      <p:pic>
        <p:nvPicPr>
          <p:cNvPr id="5125" name="Picture 5"/>
          <p:cNvPicPr>
            <a:picLocks noChangeAspect="1" noChangeArrowheads="1"/>
          </p:cNvPicPr>
          <p:nvPr/>
        </p:nvPicPr>
        <p:blipFill>
          <a:blip r:embed="rId10" cstate="print"/>
          <a:srcRect/>
          <a:stretch>
            <a:fillRect/>
          </a:stretch>
        </p:blipFill>
        <p:spPr bwMode="auto">
          <a:xfrm>
            <a:off x="2123728" y="4221088"/>
            <a:ext cx="1589619" cy="2416870"/>
          </a:xfrm>
          <a:prstGeom prst="rect">
            <a:avLst/>
          </a:prstGeom>
          <a:noFill/>
          <a:ln w="9525">
            <a:noFill/>
            <a:miter lim="800000"/>
            <a:headEnd/>
            <a:tailEnd/>
          </a:ln>
        </p:spPr>
      </p:pic>
      <p:pic>
        <p:nvPicPr>
          <p:cNvPr id="5126" name="Picture 6"/>
          <p:cNvPicPr>
            <a:picLocks noChangeAspect="1" noChangeArrowheads="1"/>
          </p:cNvPicPr>
          <p:nvPr/>
        </p:nvPicPr>
        <p:blipFill>
          <a:blip r:embed="rId11" cstate="print"/>
          <a:srcRect/>
          <a:stretch>
            <a:fillRect/>
          </a:stretch>
        </p:blipFill>
        <p:spPr bwMode="auto">
          <a:xfrm>
            <a:off x="3923928" y="5013176"/>
            <a:ext cx="2338179" cy="157276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846</Words>
  <Application>Microsoft Office PowerPoint</Application>
  <PresentationFormat>On-screen Show (4:3)</PresentationFormat>
  <Paragraphs>172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Expedia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Expedia User</dc:creator>
  <cp:lastModifiedBy>Expedia User</cp:lastModifiedBy>
  <cp:revision>22</cp:revision>
  <dcterms:created xsi:type="dcterms:W3CDTF">2012-07-01T08:57:12Z</dcterms:created>
  <dcterms:modified xsi:type="dcterms:W3CDTF">2012-08-21T16:42:06Z</dcterms:modified>
</cp:coreProperties>
</file>